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4.xml" ContentType="application/vnd.openxmlformats-officedocument.presentationml.notesSlide+xml"/>
  <Override PartName="/ppt/charts/chart4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474" r:id="rId3"/>
    <p:sldId id="472" r:id="rId4"/>
    <p:sldId id="483" r:id="rId5"/>
    <p:sldId id="473" r:id="rId6"/>
    <p:sldId id="470" r:id="rId7"/>
    <p:sldId id="469" r:id="rId8"/>
    <p:sldId id="471" r:id="rId9"/>
    <p:sldId id="479" r:id="rId10"/>
    <p:sldId id="482" r:id="rId11"/>
    <p:sldId id="481" r:id="rId12"/>
    <p:sldId id="476" r:id="rId13"/>
    <p:sldId id="468" r:id="rId14"/>
    <p:sldId id="467" r:id="rId15"/>
    <p:sldId id="485" r:id="rId16"/>
    <p:sldId id="478" r:id="rId17"/>
    <p:sldId id="447" r:id="rId18"/>
    <p:sldId id="475" r:id="rId19"/>
    <p:sldId id="441" r:id="rId20"/>
    <p:sldId id="480" r:id="rId21"/>
  </p:sldIdLst>
  <p:sldSz cx="9144000" cy="6858000" type="screen4x3"/>
  <p:notesSz cx="7077075" cy="90519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 orient="horz" pos="3562">
          <p15:clr>
            <a:srgbClr val="A4A3A4"/>
          </p15:clr>
        </p15:guide>
        <p15:guide id="3" orient="horz" pos="2040" userDrawn="1">
          <p15:clr>
            <a:srgbClr val="A4A3A4"/>
          </p15:clr>
        </p15:guide>
        <p15:guide id="4" pos="467">
          <p15:clr>
            <a:srgbClr val="A4A3A4"/>
          </p15:clr>
        </p15:guide>
        <p15:guide id="5">
          <p15:clr>
            <a:srgbClr val="A4A3A4"/>
          </p15:clr>
        </p15:guide>
        <p15:guide id="6" pos="1827">
          <p15:clr>
            <a:srgbClr val="A4A3A4"/>
          </p15:clr>
        </p15:guide>
        <p15:guide id="7" pos="259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E20C49"/>
    <a:srgbClr val="953735"/>
    <a:srgbClr val="FFFFFF"/>
    <a:srgbClr val="1F497D"/>
    <a:srgbClr val="FFFF00"/>
    <a:srgbClr val="FFFFCC"/>
    <a:srgbClr val="FF7C80"/>
    <a:srgbClr val="CCCC00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603" autoAdjust="0"/>
    <p:restoredTop sz="86469" autoAdjust="0"/>
  </p:normalViewPr>
  <p:slideViewPr>
    <p:cSldViewPr snapToGrid="0" showGuides="1">
      <p:cViewPr varScale="1">
        <p:scale>
          <a:sx n="69" d="100"/>
          <a:sy n="69" d="100"/>
        </p:scale>
        <p:origin x="480" y="58"/>
      </p:cViewPr>
      <p:guideLst>
        <p:guide orient="horz"/>
        <p:guide orient="horz" pos="3562"/>
        <p:guide orient="horz" pos="2040"/>
        <p:guide pos="467"/>
        <p:guide/>
        <p:guide pos="1827"/>
        <p:guide pos="2597"/>
      </p:guideLst>
    </p:cSldViewPr>
  </p:slideViewPr>
  <p:outlineViewPr>
    <p:cViewPr>
      <p:scale>
        <a:sx n="33" d="100"/>
        <a:sy n="33" d="100"/>
      </p:scale>
      <p:origin x="0" y="-7099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W:\meetings\aafs\19baltimore\Excel%20example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W:\meetings\aafs\19baltimore\Excel%20example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W:\meetings\aafs\19Baltimore\Excel%20example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'many pers '!$B$11</c:f>
              <c:strCache>
                <c:ptCount val="1"/>
                <c:pt idx="0">
                  <c:v>L(GS)</c:v>
                </c:pt>
              </c:strCache>
            </c:strRef>
          </c:tx>
          <c:spPr>
            <a:solidFill>
              <a:srgbClr val="FF0000">
                <a:alpha val="5098"/>
              </a:srgbClr>
            </a:solidFill>
          </c:spPr>
          <c:invertIfNegative val="0"/>
          <c:cat>
            <c:strRef>
              <c:f>'many pers '!$C$10:$F$10</c:f>
              <c:strCache>
                <c:ptCount val="4"/>
                <c:pt idx="0">
                  <c:v>2pers</c:v>
                </c:pt>
                <c:pt idx="1">
                  <c:v>3pers</c:v>
                </c:pt>
                <c:pt idx="2">
                  <c:v>4pers</c:v>
                </c:pt>
                <c:pt idx="3">
                  <c:v>5pers</c:v>
                </c:pt>
              </c:strCache>
            </c:strRef>
          </c:cat>
          <c:val>
            <c:numRef>
              <c:f>'many pers '!$C$11:$F$11</c:f>
              <c:numCache>
                <c:formatCode>General</c:formatCode>
                <c:ptCount val="4"/>
                <c:pt idx="0">
                  <c:v>1000000000000</c:v>
                </c:pt>
                <c:pt idx="1">
                  <c:v>177827941003.89276</c:v>
                </c:pt>
                <c:pt idx="2">
                  <c:v>12589254117.94171</c:v>
                </c:pt>
                <c:pt idx="3">
                  <c:v>1230268770.8123841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D3-43E1-B6F0-65E868EE0934}"/>
            </c:ext>
          </c:extLst>
        </c:ser>
        <c:ser>
          <c:idx val="1"/>
          <c:order val="1"/>
          <c:tx>
            <c:strRef>
              <c:f>'many pers '!$B$12</c:f>
              <c:strCache>
                <c:ptCount val="1"/>
                <c:pt idx="0">
                  <c:v>L(G)</c:v>
                </c:pt>
              </c:strCache>
            </c:strRef>
          </c:tx>
          <c:spPr>
            <a:solidFill>
              <a:srgbClr val="77933C">
                <a:alpha val="7843"/>
              </a:srgbClr>
            </a:solidFill>
          </c:spPr>
          <c:invertIfNegative val="0"/>
          <c:cat>
            <c:strRef>
              <c:f>'many pers '!$C$10:$F$10</c:f>
              <c:strCache>
                <c:ptCount val="4"/>
                <c:pt idx="0">
                  <c:v>2pers</c:v>
                </c:pt>
                <c:pt idx="1">
                  <c:v>3pers</c:v>
                </c:pt>
                <c:pt idx="2">
                  <c:v>4pers</c:v>
                </c:pt>
                <c:pt idx="3">
                  <c:v>5pers</c:v>
                </c:pt>
              </c:strCache>
            </c:strRef>
          </c:cat>
          <c:val>
            <c:numRef>
              <c:f>'many pers '!$C$12:$F$12</c:f>
              <c:numCache>
                <c:formatCode>General</c:formatCode>
                <c:ptCount val="4"/>
                <c:pt idx="0">
                  <c:v>446.6835921509637</c:v>
                </c:pt>
                <c:pt idx="1">
                  <c:v>208.92961308540421</c:v>
                </c:pt>
                <c:pt idx="2">
                  <c:v>30.199517204020193</c:v>
                </c:pt>
                <c:pt idx="3">
                  <c:v>5.0118723362727149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2D3-43E1-B6F0-65E868EE0934}"/>
            </c:ext>
          </c:extLst>
        </c:ser>
        <c:ser>
          <c:idx val="2"/>
          <c:order val="2"/>
          <c:tx>
            <c:strRef>
              <c:f>'many pers '!$B$13</c:f>
              <c:strCache>
                <c:ptCount val="1"/>
                <c:pt idx="0">
                  <c:v>LR(GS/G)</c:v>
                </c:pt>
              </c:strCache>
            </c:strRef>
          </c:tx>
          <c:spPr>
            <a:noFill/>
            <a:ln w="38100">
              <a:solidFill>
                <a:schemeClr val="accent4">
                  <a:lumMod val="75000"/>
                </a:schemeClr>
              </a:solidFill>
            </a:ln>
          </c:spPr>
          <c:invertIfNegative val="0"/>
          <c:val>
            <c:numRef>
              <c:f>'many pers '!$C$13:$F$13</c:f>
              <c:numCache>
                <c:formatCode>General</c:formatCode>
                <c:ptCount val="4"/>
                <c:pt idx="0">
                  <c:v>2238721138.5683384</c:v>
                </c:pt>
                <c:pt idx="1">
                  <c:v>851138038.20237648</c:v>
                </c:pt>
                <c:pt idx="2">
                  <c:v>416869383.47033513</c:v>
                </c:pt>
                <c:pt idx="3">
                  <c:v>245470891.56850338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2D3-43E1-B6F0-65E868EE09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4530944"/>
        <c:axId val="114741632"/>
      </c:barChart>
      <c:catAx>
        <c:axId val="1145309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114741632"/>
        <c:crosses val="autoZero"/>
        <c:auto val="1"/>
        <c:lblAlgn val="ctr"/>
        <c:lblOffset val="100"/>
        <c:noMultiLvlLbl val="0"/>
      </c:catAx>
      <c:valAx>
        <c:axId val="114741632"/>
        <c:scaling>
          <c:logBase val="10"/>
          <c:orientation val="minMax"/>
          <c:min val="1"/>
        </c:scaling>
        <c:delete val="0"/>
        <c:axPos val="l"/>
        <c:majorGridlines/>
        <c:numFmt formatCode="0;[Red]0" sourceLinked="0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114530944"/>
        <c:crosses val="autoZero"/>
        <c:crossBetween val="between"/>
        <c:majorUnit val="100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'many pers '!$B$11</c:f>
              <c:strCache>
                <c:ptCount val="1"/>
                <c:pt idx="0">
                  <c:v>L(GS)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'many pers '!$C$10:$F$10</c:f>
              <c:strCache>
                <c:ptCount val="4"/>
                <c:pt idx="0">
                  <c:v>2pers</c:v>
                </c:pt>
                <c:pt idx="1">
                  <c:v>3pers</c:v>
                </c:pt>
                <c:pt idx="2">
                  <c:v>4pers</c:v>
                </c:pt>
                <c:pt idx="3">
                  <c:v>5pers</c:v>
                </c:pt>
              </c:strCache>
            </c:strRef>
          </c:cat>
          <c:val>
            <c:numRef>
              <c:f>'many pers '!$C$11:$F$11</c:f>
              <c:numCache>
                <c:formatCode>General</c:formatCode>
                <c:ptCount val="4"/>
                <c:pt idx="0">
                  <c:v>1000000000000</c:v>
                </c:pt>
                <c:pt idx="1">
                  <c:v>177827941003.89276</c:v>
                </c:pt>
                <c:pt idx="2">
                  <c:v>12589254117.94171</c:v>
                </c:pt>
                <c:pt idx="3">
                  <c:v>1230268770.8123841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1CC-4D97-A294-043025334B38}"/>
            </c:ext>
          </c:extLst>
        </c:ser>
        <c:ser>
          <c:idx val="1"/>
          <c:order val="1"/>
          <c:tx>
            <c:strRef>
              <c:f>'many pers '!$B$12</c:f>
              <c:strCache>
                <c:ptCount val="1"/>
                <c:pt idx="0">
                  <c:v>L(G)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</c:spPr>
          <c:invertIfNegative val="0"/>
          <c:cat>
            <c:strRef>
              <c:f>'many pers '!$C$10:$F$10</c:f>
              <c:strCache>
                <c:ptCount val="4"/>
                <c:pt idx="0">
                  <c:v>2pers</c:v>
                </c:pt>
                <c:pt idx="1">
                  <c:v>3pers</c:v>
                </c:pt>
                <c:pt idx="2">
                  <c:v>4pers</c:v>
                </c:pt>
                <c:pt idx="3">
                  <c:v>5pers</c:v>
                </c:pt>
              </c:strCache>
            </c:strRef>
          </c:cat>
          <c:val>
            <c:numRef>
              <c:f>'many pers '!$C$12:$F$12</c:f>
              <c:numCache>
                <c:formatCode>General</c:formatCode>
                <c:ptCount val="4"/>
                <c:pt idx="0">
                  <c:v>446.6835921509637</c:v>
                </c:pt>
                <c:pt idx="1">
                  <c:v>208.92961308540421</c:v>
                </c:pt>
                <c:pt idx="2">
                  <c:v>30.199517204020193</c:v>
                </c:pt>
                <c:pt idx="3">
                  <c:v>5.0118723362727149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1CC-4D97-A294-043025334B38}"/>
            </c:ext>
          </c:extLst>
        </c:ser>
        <c:ser>
          <c:idx val="2"/>
          <c:order val="2"/>
          <c:tx>
            <c:strRef>
              <c:f>'many pers '!$B$13</c:f>
              <c:strCache>
                <c:ptCount val="1"/>
                <c:pt idx="0">
                  <c:v>LR(GS/G)</c:v>
                </c:pt>
              </c:strCache>
            </c:strRef>
          </c:tx>
          <c:spPr>
            <a:noFill/>
            <a:ln w="38100">
              <a:solidFill>
                <a:schemeClr val="accent4">
                  <a:lumMod val="75000"/>
                </a:schemeClr>
              </a:solidFill>
            </a:ln>
          </c:spPr>
          <c:invertIfNegative val="0"/>
          <c:val>
            <c:numRef>
              <c:f>'many pers '!$C$13:$F$13</c:f>
              <c:numCache>
                <c:formatCode>General</c:formatCode>
                <c:ptCount val="4"/>
                <c:pt idx="0">
                  <c:v>2238721138.5683384</c:v>
                </c:pt>
                <c:pt idx="1">
                  <c:v>851138038.20237648</c:v>
                </c:pt>
                <c:pt idx="2">
                  <c:v>416869383.47033513</c:v>
                </c:pt>
                <c:pt idx="3">
                  <c:v>245470891.56850338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1CC-4D97-A294-043025334B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5155712"/>
        <c:axId val="115157248"/>
      </c:barChart>
      <c:catAx>
        <c:axId val="1151557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115157248"/>
        <c:crosses val="autoZero"/>
        <c:auto val="1"/>
        <c:lblAlgn val="ctr"/>
        <c:lblOffset val="100"/>
        <c:noMultiLvlLbl val="0"/>
      </c:catAx>
      <c:valAx>
        <c:axId val="115157248"/>
        <c:scaling>
          <c:logBase val="10"/>
          <c:orientation val="minMax"/>
          <c:min val="1"/>
        </c:scaling>
        <c:delete val="0"/>
        <c:axPos val="l"/>
        <c:majorGridlines/>
        <c:numFmt formatCode="0;[Red]0" sourceLinked="0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115155712"/>
        <c:crosses val="autoZero"/>
        <c:crossBetween val="between"/>
        <c:majorUnit val="100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'5001 KS K'!$A$29</c:f>
              <c:strCache>
                <c:ptCount val="1"/>
                <c:pt idx="0">
                  <c:v>Hp = KS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invertIfNegative val="0"/>
          <c:cat>
            <c:strRef>
              <c:f>'5001 KS K'!$B$28:$D$28</c:f>
              <c:strCache>
                <c:ptCount val="3"/>
                <c:pt idx="0">
                  <c:v>3pers</c:v>
                </c:pt>
                <c:pt idx="1">
                  <c:v>4pers</c:v>
                </c:pt>
                <c:pt idx="2">
                  <c:v>5pers</c:v>
                </c:pt>
              </c:strCache>
            </c:strRef>
          </c:cat>
          <c:val>
            <c:numRef>
              <c:f>'5001 KS K'!$B$29:$D$29</c:f>
              <c:numCache>
                <c:formatCode>General</c:formatCode>
                <c:ptCount val="3"/>
                <c:pt idx="0">
                  <c:v>17378.008287493754</c:v>
                </c:pt>
                <c:pt idx="1">
                  <c:v>1000000</c:v>
                </c:pt>
                <c:pt idx="2">
                  <c:v>151356.12484362078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428-423F-A232-6B9C38F6318D}"/>
            </c:ext>
          </c:extLst>
        </c:ser>
        <c:ser>
          <c:idx val="1"/>
          <c:order val="1"/>
          <c:tx>
            <c:strRef>
              <c:f>'5001 KS K'!$A$30</c:f>
              <c:strCache>
                <c:ptCount val="1"/>
                <c:pt idx="0">
                  <c:v>Hd = K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</c:spPr>
          <c:invertIfNegative val="0"/>
          <c:cat>
            <c:strRef>
              <c:f>'5001 KS K'!$B$28:$D$28</c:f>
              <c:strCache>
                <c:ptCount val="3"/>
                <c:pt idx="0">
                  <c:v>3pers</c:v>
                </c:pt>
                <c:pt idx="1">
                  <c:v>4pers</c:v>
                </c:pt>
                <c:pt idx="2">
                  <c:v>5pers</c:v>
                </c:pt>
              </c:strCache>
            </c:strRef>
          </c:cat>
          <c:val>
            <c:numRef>
              <c:f>'5001 KS K'!$B$30:$D$30</c:f>
              <c:numCache>
                <c:formatCode>General</c:formatCode>
                <c:ptCount val="3"/>
                <c:pt idx="0">
                  <c:v>5623.4132519034874</c:v>
                </c:pt>
                <c:pt idx="1">
                  <c:v>724.43596007498888</c:v>
                </c:pt>
                <c:pt idx="2">
                  <c:v>7.4131024130091738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428-423F-A232-6B9C38F631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5600384"/>
        <c:axId val="115688192"/>
      </c:barChart>
      <c:catAx>
        <c:axId val="1156003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115688192"/>
        <c:crosses val="autoZero"/>
        <c:auto val="1"/>
        <c:lblAlgn val="ctr"/>
        <c:lblOffset val="100"/>
        <c:noMultiLvlLbl val="0"/>
      </c:catAx>
      <c:valAx>
        <c:axId val="115688192"/>
        <c:scaling>
          <c:logBase val="10"/>
          <c:orientation val="minMax"/>
          <c:min val="1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115600384"/>
        <c:crosses val="autoZero"/>
        <c:crossBetween val="between"/>
      </c:valAx>
    </c:plotArea>
    <c:legend>
      <c:legendPos val="l"/>
      <c:layout>
        <c:manualLayout>
          <c:xMode val="edge"/>
          <c:yMode val="edge"/>
          <c:x val="0.25263055987716809"/>
          <c:y val="5.6688903470399461E-2"/>
          <c:w val="0.20945210256828356"/>
          <c:h val="0.25699256342957166"/>
        </c:manualLayout>
      </c:layout>
      <c:overlay val="1"/>
      <c:txPr>
        <a:bodyPr/>
        <a:lstStyle/>
        <a:p>
          <a:pPr>
            <a:defRPr sz="24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800" b="1" i="0" baseline="0" dirty="0"/>
              <a:t>Likelihood mixture is </a:t>
            </a:r>
            <a:r>
              <a:rPr lang="en-US" sz="1800" b="1" i="1" baseline="0" dirty="0"/>
              <a:t>n</a:t>
            </a:r>
            <a:r>
              <a:rPr lang="en-US" sz="1800" b="1" i="0" baseline="0" dirty="0"/>
              <a:t> contributors,</a:t>
            </a:r>
            <a:endParaRPr lang="en-US" dirty="0"/>
          </a:p>
          <a:p>
            <a:pPr>
              <a:defRPr/>
            </a:pPr>
            <a:r>
              <a:rPr lang="en-US" sz="1800" b="1" i="0" baseline="0" dirty="0"/>
              <a:t>depending on population</a:t>
            </a:r>
          </a:p>
        </c:rich>
      </c:tx>
      <c:layout>
        <c:manualLayout>
          <c:xMode val="edge"/>
          <c:yMode val="edge"/>
          <c:x val="0.2501273960140723"/>
          <c:y val="4.3835646418242592E-2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Sheet1!$H$2</c:f>
              <c:strCache>
                <c:ptCount val="1"/>
                <c:pt idx="0">
                  <c:v>Caucasian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</c:spPr>
          <c:invertIfNegative val="0"/>
          <c:cat>
            <c:strRef>
              <c:f>Sheet1!$I$1:$J$1</c:f>
              <c:strCache>
                <c:ptCount val="2"/>
                <c:pt idx="0">
                  <c:v>n=1</c:v>
                </c:pt>
                <c:pt idx="1">
                  <c:v>n=2</c:v>
                </c:pt>
              </c:strCache>
            </c:strRef>
          </c:cat>
          <c:val>
            <c:numRef>
              <c:f>Sheet1!$I$2:$J$2</c:f>
              <c:numCache>
                <c:formatCode>General</c:formatCode>
                <c:ptCount val="2"/>
                <c:pt idx="0">
                  <c:v>1</c:v>
                </c:pt>
                <c:pt idx="1">
                  <c:v>0.61659500186148264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8F2-4FB5-BF7B-78A114D279B2}"/>
            </c:ext>
          </c:extLst>
        </c:ser>
        <c:ser>
          <c:idx val="1"/>
          <c:order val="1"/>
          <c:tx>
            <c:strRef>
              <c:f>Sheet1!$H$3</c:f>
              <c:strCache>
                <c:ptCount val="1"/>
                <c:pt idx="0">
                  <c:v>Black</c:v>
                </c:pt>
              </c:strCache>
            </c:strRef>
          </c:tx>
          <c:spPr>
            <a:solidFill>
              <a:schemeClr val="tx1"/>
            </a:solidFill>
          </c:spPr>
          <c:invertIfNegative val="0"/>
          <c:cat>
            <c:strRef>
              <c:f>Sheet1!$I$1:$J$1</c:f>
              <c:strCache>
                <c:ptCount val="2"/>
                <c:pt idx="0">
                  <c:v>n=1</c:v>
                </c:pt>
                <c:pt idx="1">
                  <c:v>n=2</c:v>
                </c:pt>
              </c:strCache>
            </c:strRef>
          </c:cat>
          <c:val>
            <c:numRef>
              <c:f>Sheet1!$I$3:$J$3</c:f>
              <c:numCache>
                <c:formatCode>General</c:formatCode>
                <c:ptCount val="2"/>
                <c:pt idx="0">
                  <c:v>0.7079457843841388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8F2-4FB5-BF7B-78A114D279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5996928"/>
        <c:axId val="116002816"/>
      </c:barChart>
      <c:catAx>
        <c:axId val="11599692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116002816"/>
        <c:crosses val="autoZero"/>
        <c:auto val="1"/>
        <c:lblAlgn val="ctr"/>
        <c:lblOffset val="100"/>
        <c:noMultiLvlLbl val="0"/>
      </c:catAx>
      <c:valAx>
        <c:axId val="116002816"/>
        <c:scaling>
          <c:orientation val="minMax"/>
          <c:max val="1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600"/>
                </a:pPr>
                <a:r>
                  <a:rPr lang="en-US" sz="1600"/>
                  <a:t>Likelihood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11599692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'5001 KS K'!$A$8</c:f>
              <c:strCache>
                <c:ptCount val="1"/>
                <c:pt idx="0">
                  <c:v>Hp = KS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invertIfNegative val="0"/>
          <c:cat>
            <c:strRef>
              <c:f>'5001 KS K'!$C$7:$F$7</c:f>
              <c:strCache>
                <c:ptCount val="4"/>
                <c:pt idx="0">
                  <c:v>2pers</c:v>
                </c:pt>
                <c:pt idx="1">
                  <c:v>3pers</c:v>
                </c:pt>
                <c:pt idx="2">
                  <c:v>4pers</c:v>
                </c:pt>
                <c:pt idx="3">
                  <c:v>5pers</c:v>
                </c:pt>
              </c:strCache>
            </c:strRef>
          </c:cat>
          <c:val>
            <c:numRef>
              <c:f>'5001 KS K'!$C$8:$F$8</c:f>
              <c:numCache>
                <c:formatCode>General</c:formatCode>
                <c:ptCount val="4"/>
                <c:pt idx="0">
                  <c:v>3.019951720401974E-160</c:v>
                </c:pt>
                <c:pt idx="1">
                  <c:v>1.7378008287493755E-2</c:v>
                </c:pt>
                <c:pt idx="2">
                  <c:v>1</c:v>
                </c:pt>
                <c:pt idx="3">
                  <c:v>0.15135612484362079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364-46CE-AFE2-53448696D1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5840128"/>
        <c:axId val="115841664"/>
      </c:barChart>
      <c:catAx>
        <c:axId val="115840128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115841664"/>
        <c:crosses val="autoZero"/>
        <c:auto val="1"/>
        <c:lblAlgn val="ctr"/>
        <c:lblOffset val="0"/>
        <c:tickLblSkip val="1"/>
        <c:noMultiLvlLbl val="0"/>
      </c:catAx>
      <c:valAx>
        <c:axId val="115841664"/>
        <c:scaling>
          <c:orientation val="minMax"/>
          <c:max val="1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800"/>
                </a:pPr>
                <a:r>
                  <a:rPr lang="en-US" sz="1800"/>
                  <a:t>Likelihood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115840128"/>
        <c:crosses val="autoZero"/>
        <c:crossBetween val="between"/>
        <c:majorUnit val="0.2"/>
      </c:valAx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'5001 KS K'!$A$10</c:f>
              <c:strCache>
                <c:ptCount val="1"/>
                <c:pt idx="0">
                  <c:v>Hd = K</c:v>
                </c:pt>
              </c:strCache>
            </c:strRef>
          </c:tx>
          <c:spPr>
            <a:solidFill>
              <a:schemeClr val="accent3">
                <a:lumMod val="50000"/>
              </a:schemeClr>
            </a:solidFill>
          </c:spPr>
          <c:invertIfNegative val="0"/>
          <c:cat>
            <c:strRef>
              <c:f>'5001 KS K'!$C$9:$F$9</c:f>
              <c:strCache>
                <c:ptCount val="4"/>
                <c:pt idx="0">
                  <c:v>2pers</c:v>
                </c:pt>
                <c:pt idx="1">
                  <c:v>3pers</c:v>
                </c:pt>
                <c:pt idx="2">
                  <c:v>4pers</c:v>
                </c:pt>
                <c:pt idx="3">
                  <c:v>5pers</c:v>
                </c:pt>
              </c:strCache>
            </c:strRef>
          </c:cat>
          <c:val>
            <c:numRef>
              <c:f>'5001 KS K'!$C$10:$F$10</c:f>
              <c:numCache>
                <c:formatCode>General</c:formatCode>
                <c:ptCount val="4"/>
                <c:pt idx="0">
                  <c:v>6.3095734448019992E-32</c:v>
                </c:pt>
                <c:pt idx="1">
                  <c:v>5.6234132519034866E-3</c:v>
                </c:pt>
                <c:pt idx="2">
                  <c:v>7.2443596007499026E-4</c:v>
                </c:pt>
                <c:pt idx="3">
                  <c:v>7.4131024130091907E-6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45-4C8F-A349-781D584E92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7835648"/>
        <c:axId val="117837184"/>
      </c:barChart>
      <c:catAx>
        <c:axId val="117835648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117837184"/>
        <c:crosses val="autoZero"/>
        <c:auto val="1"/>
        <c:lblAlgn val="ctr"/>
        <c:lblOffset val="0"/>
        <c:noMultiLvlLbl val="0"/>
      </c:catAx>
      <c:valAx>
        <c:axId val="11783718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800"/>
                </a:pPr>
                <a:r>
                  <a:rPr lang="en-US" sz="1800"/>
                  <a:t>Likelihood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11783564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7040" cy="451998"/>
          </a:xfrm>
          <a:prstGeom prst="rect">
            <a:avLst/>
          </a:prstGeom>
        </p:spPr>
        <p:txBody>
          <a:bodyPr vert="horz" lIns="87172" tIns="43586" rIns="87172" bIns="43586" rtlCol="0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08500" y="0"/>
            <a:ext cx="3067040" cy="451998"/>
          </a:xfrm>
          <a:prstGeom prst="rect">
            <a:avLst/>
          </a:prstGeom>
        </p:spPr>
        <p:txBody>
          <a:bodyPr vert="horz" lIns="87172" tIns="43586" rIns="87172" bIns="43586" rtlCol="0"/>
          <a:lstStyle>
            <a:lvl1pPr algn="r">
              <a:defRPr sz="1100"/>
            </a:lvl1pPr>
          </a:lstStyle>
          <a:p>
            <a:fld id="{EA0AB4F4-DC06-4C56-9903-A37BAD7F5659}" type="datetimeFigureOut">
              <a:rPr lang="en-US" smtClean="0"/>
              <a:pPr/>
              <a:t>1/22/2022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598431"/>
            <a:ext cx="3067040" cy="451998"/>
          </a:xfrm>
          <a:prstGeom prst="rect">
            <a:avLst/>
          </a:prstGeom>
        </p:spPr>
        <p:txBody>
          <a:bodyPr vert="horz" lIns="87172" tIns="43586" rIns="87172" bIns="43586" rtlCol="0" anchor="b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08500" y="8598431"/>
            <a:ext cx="3067040" cy="451998"/>
          </a:xfrm>
          <a:prstGeom prst="rect">
            <a:avLst/>
          </a:prstGeom>
        </p:spPr>
        <p:txBody>
          <a:bodyPr vert="horz" lIns="87172" tIns="43586" rIns="87172" bIns="43586" rtlCol="0" anchor="b"/>
          <a:lstStyle>
            <a:lvl1pPr algn="r">
              <a:defRPr sz="1100"/>
            </a:lvl1pPr>
          </a:lstStyle>
          <a:p>
            <a:fld id="{2ABD23BE-4C1F-48F6-9AC3-3CCA7731BD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7040" cy="451998"/>
          </a:xfrm>
          <a:prstGeom prst="rect">
            <a:avLst/>
          </a:prstGeom>
        </p:spPr>
        <p:txBody>
          <a:bodyPr vert="horz" lIns="92150" tIns="46076" rIns="92150" bIns="46076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08500" y="0"/>
            <a:ext cx="3067040" cy="451998"/>
          </a:xfrm>
          <a:prstGeom prst="rect">
            <a:avLst/>
          </a:prstGeom>
        </p:spPr>
        <p:txBody>
          <a:bodyPr vert="horz" lIns="92150" tIns="46076" rIns="92150" bIns="46076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4BB5DCE-AD12-437A-8D7B-E95D3D089D14}" type="datetimeFigureOut">
              <a:rPr lang="en-US"/>
              <a:pPr>
                <a:defRPr/>
              </a:pPr>
              <a:t>1/22/2022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76350" y="679450"/>
            <a:ext cx="4524375" cy="339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50" tIns="46076" rIns="92150" bIns="46076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015" y="4299965"/>
            <a:ext cx="5661046" cy="4072468"/>
          </a:xfrm>
          <a:prstGeom prst="rect">
            <a:avLst/>
          </a:prstGeom>
        </p:spPr>
        <p:txBody>
          <a:bodyPr vert="horz" lIns="92150" tIns="46076" rIns="92150" bIns="46076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598431"/>
            <a:ext cx="3067040" cy="451998"/>
          </a:xfrm>
          <a:prstGeom prst="rect">
            <a:avLst/>
          </a:prstGeom>
        </p:spPr>
        <p:txBody>
          <a:bodyPr vert="horz" lIns="92150" tIns="46076" rIns="92150" bIns="46076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08500" y="8598431"/>
            <a:ext cx="3067040" cy="451998"/>
          </a:xfrm>
          <a:prstGeom prst="rect">
            <a:avLst/>
          </a:prstGeom>
        </p:spPr>
        <p:txBody>
          <a:bodyPr vert="horz" lIns="92150" tIns="46076" rIns="92150" bIns="46076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C2CF046-5204-46A3-BAB4-C10E62BE1D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dirty="0"/>
              <a:t>Disclosures – DNA-VIEW</a:t>
            </a:r>
            <a:r>
              <a:rPr lang="en-US" baseline="0" dirty="0"/>
              <a:t> is the name of my software and (informally) of my business.</a:t>
            </a:r>
          </a:p>
          <a:p>
            <a:r>
              <a:rPr lang="en-US" baseline="0" dirty="0"/>
              <a:t>Mixture Solution is a part of it that will get some mention in this generally academic talk.</a:t>
            </a:r>
          </a:p>
          <a:p>
            <a:r>
              <a:rPr lang="en-US" baseline="0" dirty="0"/>
              <a:t>In accord with the AAFS request, in case I happen to refer to competing programs </a:t>
            </a:r>
            <a:r>
              <a:rPr lang="en-US" baseline="0" dirty="0" err="1"/>
              <a:t>STRmix</a:t>
            </a:r>
            <a:r>
              <a:rPr lang="en-US" baseline="0" dirty="0"/>
              <a:t>/</a:t>
            </a:r>
            <a:r>
              <a:rPr lang="en-US" baseline="0" dirty="0" err="1"/>
              <a:t>TrueAllele</a:t>
            </a:r>
            <a:r>
              <a:rPr lang="en-US" baseline="0" dirty="0"/>
              <a:t> I should let you know that I have no stake.</a:t>
            </a:r>
          </a:p>
          <a:p>
            <a:r>
              <a:rPr lang="en-US" baseline="0" dirty="0"/>
              <a:t>Bode, a long-time user of my software, will be mentioned.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D95ACCF-7203-4695-9C96-0972C64291B7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2CF046-5204-46A3-BAB4-C10E62BE1D4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Hp likelihood means numerator of the LR. </a:t>
            </a:r>
            <a:r>
              <a:rPr lang="en-US" dirty="0" err="1"/>
              <a:t>Hd</a:t>
            </a:r>
            <a:r>
              <a:rPr lang="en-US" dirty="0"/>
              <a:t> likelihood means the denominator.</a:t>
            </a:r>
          </a:p>
          <a:p>
            <a:r>
              <a:rPr lang="en-US" dirty="0"/>
              <a:t>“best” Hp or </a:t>
            </a:r>
            <a:r>
              <a:rPr lang="en-US" dirty="0" err="1"/>
              <a:t>Hd</a:t>
            </a:r>
            <a:r>
              <a:rPr lang="en-US" dirty="0"/>
              <a:t> means largest likelihood, i.e. p &amp; d each choose the hypothesis that best supports their position.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C2CF046-5204-46A3-BAB4-C10E62BE1D41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351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2CF046-5204-46A3-BAB4-C10E62BE1D41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2CF046-5204-46A3-BAB4-C10E62BE1D41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2CF046-5204-46A3-BAB4-C10E62BE1D41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#</a:t>
            </a:r>
            <a:r>
              <a:rPr lang="en-US" baseline="0" dirty="0"/>
              <a:t> contributors matters. If insist on same number, which number?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2CF046-5204-46A3-BAB4-C10E62BE1D41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D7FFDD-BD30-4C77-959C-198CCC10F315}" type="datetime1">
              <a:rPr lang="en-US"/>
              <a:pPr>
                <a:defRPr/>
              </a:pPr>
              <a:t>1/22/2022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F46790-80A0-4ABF-9A54-799510AEFB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DDC72E-115C-43AD-9CA9-E55958B895D2}" type="datetime1">
              <a:rPr lang="en-US"/>
              <a:pPr>
                <a:defRPr/>
              </a:pPr>
              <a:t>1/22/2022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C3AB09-FCA7-4BB0-83BC-2547AD983F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86E9C-E7B2-49BB-A927-701B178135A5}" type="datetime1">
              <a:rPr lang="en-US"/>
              <a:pPr>
                <a:defRPr/>
              </a:pPr>
              <a:t>1/22/2022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4332FA-9A54-43B7-9426-43966700B8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53463B-F2F7-49F6-B1D8-4AC014E05526}" type="datetime1">
              <a:rPr lang="en-US"/>
              <a:pPr>
                <a:defRPr/>
              </a:pPr>
              <a:t>1/22/2022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Mixture Solution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2B1306-92D8-4297-A618-1FAE7B4D17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A297F-4557-45C2-A2D2-DEAAE1E6B7D5}" type="datetime1">
              <a:rPr lang="en-US"/>
              <a:pPr>
                <a:defRPr/>
              </a:pPr>
              <a:t>1/22/2022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F10089-43F9-4167-A05E-EC52AB95EE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F76613-78EA-471A-926B-71F1A0A80B86}" type="datetime1">
              <a:rPr lang="en-US"/>
              <a:pPr>
                <a:defRPr/>
              </a:pPr>
              <a:t>1/22/2022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1B5ACF-0815-42B2-9436-5958A5A14E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D3D479-0118-4F32-B77B-FB7D668FEEE4}" type="datetime1">
              <a:rPr lang="en-US"/>
              <a:pPr>
                <a:defRPr/>
              </a:pPr>
              <a:t>1/22/2022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81F7CB-49E9-41ED-9E25-6AD9D34E47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37700C-0813-434E-B5A9-08CFA5F5C92E}" type="datetime1">
              <a:rPr lang="en-US"/>
              <a:pPr>
                <a:defRPr/>
              </a:pPr>
              <a:t>1/22/2022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E9C324-14BE-46B1-8C6B-E31F1717A3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98C3DB-DCB6-4757-8B8B-88DCB92B37F2}" type="datetime1">
              <a:rPr lang="en-US"/>
              <a:pPr>
                <a:defRPr/>
              </a:pPr>
              <a:t>1/22/2022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80D58B-7A6A-4A81-AE3A-0554AE5C76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6E1700-32E7-4086-AEA7-C729C03E4349}" type="datetime1">
              <a:rPr lang="en-US"/>
              <a:pPr>
                <a:defRPr/>
              </a:pPr>
              <a:t>1/22/2022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DADC72-46EE-4548-B23F-02AC849EF4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30EFCD-8556-483A-80DB-D17B03187D9D}" type="datetime1">
              <a:rPr lang="en-US"/>
              <a:pPr>
                <a:defRPr/>
              </a:pPr>
              <a:t>1/22/2022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C69AA6-AD96-48E3-B916-C396C52B79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C95CB6C-48A9-4AEA-B69D-EE92135F3160}" type="datetime1">
              <a:rPr lang="en-US"/>
              <a:pPr>
                <a:defRPr/>
              </a:pPr>
              <a:t>1/22/2022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CE76AC6-3FED-4B41-B437-179AA5E13F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dna-view.com/" TargetMode="External"/><Relationship Id="rId4" Type="http://schemas.openxmlformats.org/officeDocument/2006/relationships/hyperlink" Target="mailto:charles@dna-view.com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charles@dna-view.com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dna-view.com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15000"/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>
            <a:off x="609600" y="1921956"/>
            <a:ext cx="7823200" cy="1066799"/>
          </a:xfrm>
        </p:spPr>
        <p:txBody>
          <a:bodyPr/>
          <a:lstStyle/>
          <a:p>
            <a:pPr eaLnBrk="1" hangingPunct="1"/>
            <a:r>
              <a:rPr lang="en-US" sz="4000" dirty="0"/>
              <a:t>How to decide how many contributors in a mixture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58900" y="3017318"/>
            <a:ext cx="6400800" cy="1189038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i="1" dirty="0">
                <a:solidFill>
                  <a:schemeClr val="accent1">
                    <a:lumMod val="50000"/>
                  </a:schemeClr>
                </a:solidFill>
              </a:rPr>
              <a:t>Lesson from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Mixture Solution™</a:t>
            </a:r>
            <a:endParaRPr lang="en-US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052" name="TextBox 3"/>
          <p:cNvSpPr txBox="1">
            <a:spLocks noChangeArrowheads="1"/>
          </p:cNvSpPr>
          <p:nvPr/>
        </p:nvSpPr>
        <p:spPr bwMode="auto">
          <a:xfrm>
            <a:off x="609600" y="4114800"/>
            <a:ext cx="75184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Charles Brenner, Ph.D.</a:t>
            </a:r>
          </a:p>
          <a:p>
            <a:r>
              <a:rPr lang="en-US" sz="2000" dirty="0">
                <a:latin typeface="Calibri" pitchFamily="34" charset="0"/>
              </a:rPr>
              <a:t>Purveyor of forensic mathematics, </a:t>
            </a:r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DNA∙VIEW®</a:t>
            </a:r>
            <a:r>
              <a:rPr lang="en-US" sz="2000" dirty="0">
                <a:latin typeface="Calibri" pitchFamily="34" charset="0"/>
              </a:rPr>
              <a:t>,</a:t>
            </a:r>
          </a:p>
          <a:p>
            <a:r>
              <a:rPr lang="en-US" sz="2000" dirty="0">
                <a:latin typeface="Calibri" pitchFamily="34" charset="0"/>
              </a:rPr>
              <a:t>UC Berkeley  Senior Human Rights Fellow</a:t>
            </a:r>
          </a:p>
          <a:p>
            <a:r>
              <a:rPr lang="en-US" sz="2000" dirty="0">
                <a:latin typeface="Calibri" pitchFamily="34" charset="0"/>
                <a:hlinkClick r:id="rId4"/>
              </a:rPr>
              <a:t>charles@dna-view.com</a:t>
            </a:r>
            <a:r>
              <a:rPr lang="en-US" sz="2000" dirty="0">
                <a:latin typeface="Calibri" pitchFamily="34" charset="0"/>
              </a:rPr>
              <a:t>	</a:t>
            </a:r>
            <a:r>
              <a:rPr lang="en-US" sz="2000" b="1" dirty="0">
                <a:solidFill>
                  <a:schemeClr val="accent2">
                    <a:lumMod val="50000"/>
                  </a:schemeClr>
                </a:solidFill>
                <a:latin typeface="Calibri" pitchFamily="34" charset="0"/>
              </a:rPr>
              <a:t>+1 510 798 7139</a:t>
            </a:r>
            <a:endParaRPr lang="en-US" sz="2000" dirty="0">
              <a:latin typeface="Calibri" pitchFamily="34" charset="0"/>
            </a:endParaRPr>
          </a:p>
          <a:p>
            <a:r>
              <a:rPr lang="en-US" sz="2000" dirty="0">
                <a:latin typeface="Calibri" pitchFamily="34" charset="0"/>
                <a:hlinkClick r:id="rId5"/>
              </a:rPr>
              <a:t>http://dna-view.com</a:t>
            </a:r>
            <a:r>
              <a:rPr lang="en-US" sz="2000" dirty="0">
                <a:latin typeface="Calibri" pitchFamily="34" charset="0"/>
              </a:rPr>
              <a:t> </a:t>
            </a:r>
            <a:endParaRPr lang="en-US" sz="2000" b="1" dirty="0">
              <a:solidFill>
                <a:schemeClr val="accent2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9667135-A9A8-4137-869C-AA492EA29856}" type="datetime1">
              <a:rPr lang="en-US"/>
              <a:pPr>
                <a:defRPr/>
              </a:pPr>
              <a:t>1/22/2022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0" y="6581001"/>
            <a:ext cx="2180405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>
                    <a:lumMod val="50000"/>
                  </a:schemeClr>
                </a:solidFill>
              </a:rPr>
              <a:t>1:55-2:10 17 Feb 2017  </a:t>
            </a:r>
            <a:r>
              <a:rPr lang="en-US" sz="1200" dirty="0">
                <a:solidFill>
                  <a:schemeClr val="accent3">
                    <a:lumMod val="50000"/>
                  </a:schemeClr>
                </a:solidFill>
              </a:rPr>
              <a:t>B188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roup 45"/>
          <p:cNvGrpSpPr/>
          <p:nvPr/>
        </p:nvGrpSpPr>
        <p:grpSpPr>
          <a:xfrm>
            <a:off x="3189252" y="2271134"/>
            <a:ext cx="3575822" cy="639334"/>
            <a:chOff x="3189252" y="2271134"/>
            <a:chExt cx="3575822" cy="639334"/>
          </a:xfrm>
        </p:grpSpPr>
        <p:sp>
          <p:nvSpPr>
            <p:cNvPr id="45" name="Oval 44"/>
            <p:cNvSpPr>
              <a:spLocks noChangeAspect="1"/>
            </p:cNvSpPr>
            <p:nvPr/>
          </p:nvSpPr>
          <p:spPr>
            <a:xfrm>
              <a:off x="6140608" y="2271134"/>
              <a:ext cx="624466" cy="624466"/>
            </a:xfrm>
            <a:prstGeom prst="ellipse">
              <a:avLst/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/>
            <p:cNvSpPr>
              <a:spLocks noChangeAspect="1"/>
            </p:cNvSpPr>
            <p:nvPr/>
          </p:nvSpPr>
          <p:spPr>
            <a:xfrm>
              <a:off x="3189252" y="2286002"/>
              <a:ext cx="624466" cy="624466"/>
            </a:xfrm>
            <a:prstGeom prst="ellipse">
              <a:avLst/>
            </a:prstGeom>
            <a:noFill/>
            <a:ln>
              <a:solidFill>
                <a:srgbClr val="E20C4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6222"/>
            <a:ext cx="8229600" cy="1143000"/>
          </a:xfrm>
        </p:spPr>
        <p:txBody>
          <a:bodyPr/>
          <a:lstStyle/>
          <a:p>
            <a:r>
              <a:rPr lang="en-US" dirty="0"/>
              <a:t>A simple mixture 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case 127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409122" y="1001656"/>
            <a:ext cx="7519395" cy="1699052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sz="2200" dirty="0" err="1"/>
              <a:t>LR</a:t>
            </a:r>
            <a:r>
              <a:rPr lang="en-US" sz="2200" i="1" baseline="-25000" dirty="0" err="1">
                <a:solidFill>
                  <a:schemeClr val="accent2">
                    <a:lumMod val="75000"/>
                  </a:schemeClr>
                </a:solidFill>
              </a:rPr>
              <a:t>n</a:t>
            </a:r>
            <a:r>
              <a:rPr lang="en-US" sz="2200" dirty="0"/>
              <a:t> = LR(Hp </a:t>
            </a:r>
            <a:r>
              <a:rPr lang="en-US" sz="2200" dirty="0" err="1"/>
              <a:t>vs</a:t>
            </a:r>
            <a:r>
              <a:rPr lang="en-US" sz="2200" dirty="0"/>
              <a:t> </a:t>
            </a:r>
            <a:r>
              <a:rPr lang="en-US" sz="2200" dirty="0" err="1"/>
              <a:t>Hd</a:t>
            </a:r>
            <a:r>
              <a:rPr lang="en-US" sz="2200" dirty="0"/>
              <a:t>, </a:t>
            </a:r>
            <a:r>
              <a:rPr lang="en-US" sz="2200" i="1" dirty="0">
                <a:solidFill>
                  <a:schemeClr val="accent2">
                    <a:lumMod val="75000"/>
                  </a:schemeClr>
                </a:solidFill>
              </a:rPr>
              <a:t>n</a:t>
            </a:r>
            <a:r>
              <a:rPr lang="en-US" sz="2200" dirty="0"/>
              <a:t> person total). </a:t>
            </a:r>
          </a:p>
          <a:p>
            <a:pPr>
              <a:spcBef>
                <a:spcPts val="0"/>
              </a:spcBef>
            </a:pPr>
            <a:r>
              <a:rPr lang="en-US" sz="2200" dirty="0"/>
              <a:t>Maybe </a:t>
            </a:r>
            <a:r>
              <a:rPr lang="en-US" sz="2200" i="1" dirty="0">
                <a:solidFill>
                  <a:schemeClr val="accent2">
                    <a:lumMod val="75000"/>
                  </a:schemeClr>
                </a:solidFill>
              </a:rPr>
              <a:t>n </a:t>
            </a:r>
            <a:r>
              <a:rPr lang="en-US" sz="2200" dirty="0"/>
              <a:t>=2 (Hp, prosecution hypothesis, is </a:t>
            </a:r>
            <a:r>
              <a:rPr lang="en-US" sz="2200" dirty="0" err="1"/>
              <a:t>Suspect+Victim</a:t>
            </a:r>
            <a:r>
              <a:rPr lang="en-US" sz="2200" dirty="0"/>
              <a:t>).</a:t>
            </a:r>
          </a:p>
          <a:p>
            <a:pPr>
              <a:spcBef>
                <a:spcPts val="0"/>
              </a:spcBef>
            </a:pPr>
            <a:r>
              <a:rPr lang="en-US" sz="2200" dirty="0"/>
              <a:t>But increasing </a:t>
            </a:r>
            <a:r>
              <a:rPr lang="en-US" sz="2200" i="1" dirty="0">
                <a:solidFill>
                  <a:schemeClr val="accent2">
                    <a:lumMod val="75000"/>
                  </a:schemeClr>
                </a:solidFill>
              </a:rPr>
              <a:t>n</a:t>
            </a:r>
            <a:r>
              <a:rPr lang="en-US" sz="2200" dirty="0"/>
              <a:t> (adding unknowns) always decreases </a:t>
            </a:r>
            <a:r>
              <a:rPr lang="en-US" sz="2200" dirty="0" err="1"/>
              <a:t>LR</a:t>
            </a:r>
            <a:r>
              <a:rPr lang="en-US" sz="2200" i="1" baseline="-25000" dirty="0" err="1">
                <a:solidFill>
                  <a:schemeClr val="accent2">
                    <a:lumMod val="75000"/>
                  </a:schemeClr>
                </a:solidFill>
              </a:rPr>
              <a:t>n</a:t>
            </a:r>
            <a:r>
              <a:rPr lang="en-US" sz="2200" dirty="0"/>
              <a:t> </a:t>
            </a:r>
          </a:p>
          <a:p>
            <a:pPr>
              <a:spcBef>
                <a:spcPts val="0"/>
              </a:spcBef>
            </a:pPr>
            <a:r>
              <a:rPr lang="en-US" sz="2200" dirty="0"/>
              <a:t>Stopping at what </a:t>
            </a:r>
            <a:r>
              <a:rPr lang="en-US" sz="2200" i="1" dirty="0">
                <a:solidFill>
                  <a:schemeClr val="accent2">
                    <a:lumMod val="75000"/>
                  </a:schemeClr>
                </a:solidFill>
              </a:rPr>
              <a:t>n</a:t>
            </a:r>
            <a:r>
              <a:rPr lang="en-US" sz="2200" dirty="0"/>
              <a:t> is fair to the defense? Never?</a:t>
            </a:r>
          </a:p>
          <a:p>
            <a:pPr>
              <a:spcBef>
                <a:spcPts val="0"/>
              </a:spcBef>
            </a:pPr>
            <a:r>
              <a:rPr lang="en-US" sz="2200" dirty="0"/>
              <a:t>Stop at best Hp …       </a:t>
            </a:r>
            <a:r>
              <a:rPr lang="en-US" sz="2200" i="1" dirty="0">
                <a:solidFill>
                  <a:srgbClr val="953735"/>
                </a:solidFill>
              </a:rPr>
              <a:t>n</a:t>
            </a:r>
            <a:r>
              <a:rPr lang="en-US" sz="2200" dirty="0"/>
              <a:t>=2,  </a:t>
            </a:r>
          </a:p>
          <a:p>
            <a:pPr>
              <a:spcBef>
                <a:spcPts val="0"/>
              </a:spcBef>
              <a:buNone/>
            </a:pPr>
            <a:endParaRPr lang="en-US" sz="22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37700C-0813-434E-B5A9-08CFA5F5C92E}" type="datetime1">
              <a:rPr lang="en-US" smtClean="0"/>
              <a:pPr>
                <a:defRPr/>
              </a:pPr>
              <a:t>1/22/2022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730843" y="2829699"/>
            <a:ext cx="55931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  Likelihood Ratios (=evidence against Suspect)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944140" y="3751311"/>
            <a:ext cx="81624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  LR</a:t>
            </a:r>
            <a:r>
              <a:rPr lang="en-US" sz="2400" baseline="-25000" dirty="0"/>
              <a:t>5</a:t>
            </a:r>
            <a:endParaRPr lang="en-US" sz="2200" baseline="-25000" dirty="0"/>
          </a:p>
        </p:txBody>
      </p:sp>
      <p:sp>
        <p:nvSpPr>
          <p:cNvPr id="12" name="TextBox 11"/>
          <p:cNvSpPr txBox="1"/>
          <p:nvPr/>
        </p:nvSpPr>
        <p:spPr>
          <a:xfrm>
            <a:off x="3167091" y="3585295"/>
            <a:ext cx="81624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  LR</a:t>
            </a:r>
            <a:r>
              <a:rPr lang="en-US" sz="2400" baseline="-25000" dirty="0"/>
              <a:t>2</a:t>
            </a:r>
            <a:endParaRPr lang="en-US" sz="2200" baseline="-25000" dirty="0"/>
          </a:p>
        </p:txBody>
      </p:sp>
      <p:graphicFrame>
        <p:nvGraphicFramePr>
          <p:cNvPr id="13" name="Chart 12"/>
          <p:cNvGraphicFramePr/>
          <p:nvPr/>
        </p:nvGraphicFramePr>
        <p:xfrm>
          <a:off x="741363" y="3221038"/>
          <a:ext cx="7109460" cy="3215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Chart 15"/>
          <p:cNvGraphicFramePr/>
          <p:nvPr/>
        </p:nvGraphicFramePr>
        <p:xfrm>
          <a:off x="741363" y="3221038"/>
          <a:ext cx="7109460" cy="3215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22" name="Group 21"/>
          <p:cNvGrpSpPr/>
          <p:nvPr/>
        </p:nvGrpSpPr>
        <p:grpSpPr>
          <a:xfrm>
            <a:off x="4600830" y="3365157"/>
            <a:ext cx="2066834" cy="657418"/>
            <a:chOff x="4600830" y="3365157"/>
            <a:chExt cx="2066834" cy="657418"/>
          </a:xfrm>
        </p:grpSpPr>
        <p:sp>
          <p:nvSpPr>
            <p:cNvPr id="19" name="TextBox 18"/>
            <p:cNvSpPr txBox="1"/>
            <p:nvPr/>
          </p:nvSpPr>
          <p:spPr>
            <a:xfrm>
              <a:off x="4600830" y="3365157"/>
              <a:ext cx="1784463" cy="400110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rgbClr val="FF0000"/>
                  </a:solidFill>
                </a:rPr>
                <a:t>Hp likelihoods</a:t>
              </a:r>
            </a:p>
          </p:txBody>
        </p:sp>
        <p:cxnSp>
          <p:nvCxnSpPr>
            <p:cNvPr id="21" name="Straight Arrow Connector 20"/>
            <p:cNvCxnSpPr/>
            <p:nvPr/>
          </p:nvCxnSpPr>
          <p:spPr>
            <a:xfrm>
              <a:off x="6396876" y="3771409"/>
              <a:ext cx="270788" cy="251166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27"/>
          <p:cNvGrpSpPr/>
          <p:nvPr/>
        </p:nvGrpSpPr>
        <p:grpSpPr>
          <a:xfrm>
            <a:off x="244730" y="5654675"/>
            <a:ext cx="3048494" cy="677464"/>
            <a:chOff x="244730" y="5654675"/>
            <a:chExt cx="3048494" cy="677464"/>
          </a:xfrm>
        </p:grpSpPr>
        <p:sp>
          <p:nvSpPr>
            <p:cNvPr id="24" name="TextBox 23"/>
            <p:cNvSpPr txBox="1"/>
            <p:nvPr/>
          </p:nvSpPr>
          <p:spPr>
            <a:xfrm>
              <a:off x="244730" y="5654675"/>
              <a:ext cx="1784463" cy="400110"/>
            </a:xfrm>
            <a:prstGeom prst="rect">
              <a:avLst/>
            </a:prstGeom>
            <a:noFill/>
            <a:ln w="19050">
              <a:solidFill>
                <a:srgbClr val="00660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000" dirty="0" err="1">
                  <a:solidFill>
                    <a:schemeClr val="accent3">
                      <a:lumMod val="50000"/>
                    </a:schemeClr>
                  </a:solidFill>
                </a:rPr>
                <a:t>Hd</a:t>
              </a:r>
              <a:r>
                <a:rPr lang="en-US" sz="2000" dirty="0">
                  <a:solidFill>
                    <a:schemeClr val="accent3">
                      <a:lumMod val="50000"/>
                    </a:schemeClr>
                  </a:solidFill>
                </a:rPr>
                <a:t> likelihoods</a:t>
              </a:r>
            </a:p>
          </p:txBody>
        </p:sp>
        <p:sp>
          <p:nvSpPr>
            <p:cNvPr id="27" name="Freeform 26"/>
            <p:cNvSpPr/>
            <p:nvPr/>
          </p:nvSpPr>
          <p:spPr>
            <a:xfrm>
              <a:off x="2042847" y="5911058"/>
              <a:ext cx="1250377" cy="421081"/>
            </a:xfrm>
            <a:custGeom>
              <a:avLst/>
              <a:gdLst>
                <a:gd name="connsiteX0" fmla="*/ 0 w 1270000"/>
                <a:gd name="connsiteY0" fmla="*/ 101600 h 101600"/>
                <a:gd name="connsiteX1" fmla="*/ 1270000 w 1270000"/>
                <a:gd name="connsiteY1" fmla="*/ 0 h 101600"/>
                <a:gd name="connsiteX0" fmla="*/ 0 w 1246453"/>
                <a:gd name="connsiteY0" fmla="*/ 74129 h 74129"/>
                <a:gd name="connsiteX1" fmla="*/ 1246453 w 1246453"/>
                <a:gd name="connsiteY1" fmla="*/ 0 h 74129"/>
                <a:gd name="connsiteX0" fmla="*/ 0 w 1246453"/>
                <a:gd name="connsiteY0" fmla="*/ 132996 h 132996"/>
                <a:gd name="connsiteX1" fmla="*/ 1246453 w 1246453"/>
                <a:gd name="connsiteY1" fmla="*/ 0 h 132996"/>
                <a:gd name="connsiteX0" fmla="*/ 0 w 1246453"/>
                <a:gd name="connsiteY0" fmla="*/ 132996 h 421081"/>
                <a:gd name="connsiteX1" fmla="*/ 1246453 w 1246453"/>
                <a:gd name="connsiteY1" fmla="*/ 0 h 421081"/>
                <a:gd name="connsiteX0" fmla="*/ 0 w 1246453"/>
                <a:gd name="connsiteY0" fmla="*/ 132996 h 421081"/>
                <a:gd name="connsiteX1" fmla="*/ 1246453 w 1246453"/>
                <a:gd name="connsiteY1" fmla="*/ 0 h 421081"/>
                <a:gd name="connsiteX0" fmla="*/ 0 w 1246453"/>
                <a:gd name="connsiteY0" fmla="*/ 132996 h 421081"/>
                <a:gd name="connsiteX1" fmla="*/ 1246453 w 1246453"/>
                <a:gd name="connsiteY1" fmla="*/ 0 h 421081"/>
                <a:gd name="connsiteX0" fmla="*/ 0 w 1250377"/>
                <a:gd name="connsiteY0" fmla="*/ 144769 h 421081"/>
                <a:gd name="connsiteX1" fmla="*/ 1250377 w 1250377"/>
                <a:gd name="connsiteY1" fmla="*/ 0 h 4210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50377" h="421081">
                  <a:moveTo>
                    <a:pt x="0" y="144769"/>
                  </a:moveTo>
                  <a:cubicBezTo>
                    <a:pt x="380164" y="331980"/>
                    <a:pt x="614939" y="421081"/>
                    <a:pt x="1250377" y="0"/>
                  </a:cubicBezTo>
                </a:path>
              </a:pathLst>
            </a:custGeom>
            <a:ln w="25400">
              <a:solidFill>
                <a:srgbClr val="0066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5" name="5-Point Star 34"/>
          <p:cNvSpPr/>
          <p:nvPr/>
        </p:nvSpPr>
        <p:spPr>
          <a:xfrm>
            <a:off x="3107320" y="5309369"/>
            <a:ext cx="467591" cy="467591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FF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5-Point Star 35"/>
          <p:cNvSpPr/>
          <p:nvPr/>
        </p:nvSpPr>
        <p:spPr>
          <a:xfrm>
            <a:off x="2844608" y="3676101"/>
            <a:ext cx="467591" cy="467591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5-Point Star 36"/>
          <p:cNvSpPr/>
          <p:nvPr/>
        </p:nvSpPr>
        <p:spPr>
          <a:xfrm>
            <a:off x="2711171" y="2323090"/>
            <a:ext cx="467591" cy="467591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3757957" y="2352908"/>
            <a:ext cx="31188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+mn-lt"/>
              </a:rPr>
              <a:t>and at best </a:t>
            </a:r>
            <a:r>
              <a:rPr lang="en-US" sz="2200" dirty="0" err="1">
                <a:latin typeface="+mn-lt"/>
              </a:rPr>
              <a:t>Hd</a:t>
            </a:r>
            <a:r>
              <a:rPr lang="en-US" sz="2200" dirty="0">
                <a:latin typeface="+mn-lt"/>
              </a:rPr>
              <a:t> …        </a:t>
            </a:r>
            <a:r>
              <a:rPr lang="en-US" sz="2200" i="1" dirty="0">
                <a:solidFill>
                  <a:srgbClr val="953735"/>
                </a:solidFill>
                <a:latin typeface="+mn-lt"/>
              </a:rPr>
              <a:t>n</a:t>
            </a:r>
            <a:r>
              <a:rPr lang="en-US" sz="2200" dirty="0">
                <a:latin typeface="+mn-lt"/>
              </a:rPr>
              <a:t>=2.</a:t>
            </a:r>
          </a:p>
        </p:txBody>
      </p:sp>
      <p:sp>
        <p:nvSpPr>
          <p:cNvPr id="40" name="5-Point Star 39"/>
          <p:cNvSpPr/>
          <p:nvPr/>
        </p:nvSpPr>
        <p:spPr>
          <a:xfrm>
            <a:off x="5724140" y="2349573"/>
            <a:ext cx="467591" cy="467591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FF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TextBox 40"/>
          <p:cNvSpPr txBox="1"/>
          <p:nvPr/>
        </p:nvSpPr>
        <p:spPr>
          <a:xfrm rot="16200000">
            <a:off x="-161288" y="4302286"/>
            <a:ext cx="18053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4">
                    <a:lumMod val="75000"/>
                  </a:schemeClr>
                </a:solidFill>
              </a:rPr>
              <a:t> Likelihood</a:t>
            </a:r>
          </a:p>
        </p:txBody>
      </p:sp>
      <p:cxnSp>
        <p:nvCxnSpPr>
          <p:cNvPr id="43" name="Straight Arrow Connector 42"/>
          <p:cNvCxnSpPr/>
          <p:nvPr/>
        </p:nvCxnSpPr>
        <p:spPr>
          <a:xfrm>
            <a:off x="3691054" y="3925229"/>
            <a:ext cx="4538546" cy="289932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prstDash val="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3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uiExpand="1" build="p"/>
      <p:bldP spid="10" grpId="0" uiExpand="1"/>
      <p:bldP spid="11" grpId="0" uiExpand="1"/>
      <p:bldP spid="12" grpId="0" uiExpand="1"/>
      <p:bldGraphic spid="13" grpId="0" uiExpand="1">
        <p:bldAsOne/>
      </p:bldGraphic>
      <p:bldP spid="35" grpId="0" animBg="1"/>
      <p:bldP spid="36" grpId="0" uiExpand="1" animBg="1"/>
      <p:bldP spid="37" grpId="0" animBg="1"/>
      <p:bldP spid="39" grpId="0"/>
      <p:bldP spid="40" grpId="0" animBg="1"/>
      <p:bldP spid="41" grpId="0" uiExpan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8883"/>
            <a:ext cx="8229600" cy="1143000"/>
          </a:xfrm>
        </p:spPr>
        <p:txBody>
          <a:bodyPr/>
          <a:lstStyle/>
          <a:p>
            <a:r>
              <a:rPr lang="en-US" dirty="0"/>
              <a:t>Matrix of Likelihoods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case 5001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37700C-0813-434E-B5A9-08CFA5F5C92E}" type="datetime1">
              <a:rPr lang="en-US" smtClean="0"/>
              <a:pPr>
                <a:defRPr/>
              </a:pPr>
              <a:t>1/22/2022</a:t>
            </a:fld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2098963" y="1298979"/>
          <a:ext cx="7045037" cy="740152"/>
        </p:xfrm>
        <a:graphic>
          <a:graphicData uri="http://schemas.openxmlformats.org/drawingml/2006/table">
            <a:tbl>
              <a:tblPr/>
              <a:tblGrid>
                <a:gridCol w="21760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296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92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2980"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b="0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Pr(M|KS 3pers)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b="0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Pr(M|KS 4pers)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200" b="0" i="0" u="none" strike="noStrike">
                          <a:solidFill>
                            <a:srgbClr val="C00000"/>
                          </a:solidFill>
                          <a:latin typeface="Calibri"/>
                        </a:rPr>
                        <a:t>Pr(M|KS 5pers)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172"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solidFill>
                            <a:srgbClr val="4F6228"/>
                          </a:solidFill>
                          <a:latin typeface="Calibri"/>
                        </a:rPr>
                        <a:t>Pr(M|K 3pers)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>
                          <a:solidFill>
                            <a:srgbClr val="4F6228"/>
                          </a:solidFill>
                          <a:latin typeface="Calibri"/>
                        </a:rPr>
                        <a:t>Pr(M|K 4pers)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solidFill>
                            <a:srgbClr val="4F6228"/>
                          </a:solidFill>
                          <a:latin typeface="Calibri"/>
                        </a:rPr>
                        <a:t>Pr(M|K 5pers)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779317" y="2198865"/>
          <a:ext cx="8021782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TextBox 12"/>
          <p:cNvSpPr txBox="1"/>
          <p:nvPr/>
        </p:nvSpPr>
        <p:spPr>
          <a:xfrm rot="16200000">
            <a:off x="-678700" y="3136038"/>
            <a:ext cx="24096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(relative) Likelihood</a:t>
            </a:r>
          </a:p>
          <a:p>
            <a:r>
              <a:rPr lang="en-US" sz="2000" dirty="0"/>
              <a:t>(=10</a:t>
            </a:r>
            <a:r>
              <a:rPr lang="en-US" sz="2000" baseline="30000" dirty="0"/>
              <a:t>x</a:t>
            </a:r>
            <a:r>
              <a:rPr lang="en-US" sz="2000" dirty="0"/>
              <a:t>·Pr)</a:t>
            </a:r>
          </a:p>
        </p:txBody>
      </p:sp>
      <p:sp>
        <p:nvSpPr>
          <p:cNvPr id="14" name="5-Point Star 13"/>
          <p:cNvSpPr/>
          <p:nvPr/>
        </p:nvSpPr>
        <p:spPr>
          <a:xfrm>
            <a:off x="4736089" y="2514057"/>
            <a:ext cx="467591" cy="467591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5-Point Star 14"/>
          <p:cNvSpPr/>
          <p:nvPr/>
        </p:nvSpPr>
        <p:spPr>
          <a:xfrm rot="2183176">
            <a:off x="3111644" y="3237957"/>
            <a:ext cx="467591" cy="467591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3023024" y="5043359"/>
            <a:ext cx="5697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LR=       /        =  1000000/5600 = 178,</a:t>
            </a:r>
          </a:p>
        </p:txBody>
      </p:sp>
      <p:sp>
        <p:nvSpPr>
          <p:cNvPr id="18" name="5-Point Star 17"/>
          <p:cNvSpPr/>
          <p:nvPr/>
        </p:nvSpPr>
        <p:spPr>
          <a:xfrm rot="2160000">
            <a:off x="4387309" y="5060955"/>
            <a:ext cx="467591" cy="467591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FF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5-Point Star 19"/>
          <p:cNvSpPr/>
          <p:nvPr/>
        </p:nvSpPr>
        <p:spPr>
          <a:xfrm>
            <a:off x="3788876" y="4950950"/>
            <a:ext cx="467591" cy="467591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4716963" y="3014070"/>
            <a:ext cx="3954929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Horizontal</a:t>
            </a:r>
            <a:r>
              <a:rPr lang="en-US" dirty="0"/>
              <a:t>  (inter-</a:t>
            </a:r>
            <a:r>
              <a:rPr lang="en-US" i="1" dirty="0"/>
              <a:t>n</a:t>
            </a:r>
            <a:r>
              <a:rPr lang="en-US" dirty="0"/>
              <a:t>) Likelihood Ratio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5252225" y="2308303"/>
            <a:ext cx="3182281" cy="401447"/>
            <a:chOff x="5252225" y="2308303"/>
            <a:chExt cx="3182281" cy="401447"/>
          </a:xfrm>
        </p:grpSpPr>
        <p:cxnSp>
          <p:nvCxnSpPr>
            <p:cNvPr id="24" name="Straight Arrow Connector 23"/>
            <p:cNvCxnSpPr/>
            <p:nvPr/>
          </p:nvCxnSpPr>
          <p:spPr>
            <a:xfrm>
              <a:off x="5307980" y="2709750"/>
              <a:ext cx="1550020" cy="0"/>
            </a:xfrm>
            <a:prstGeom prst="straightConnector1">
              <a:avLst/>
            </a:prstGeom>
            <a:ln w="38100">
              <a:solidFill>
                <a:schemeClr val="accent2">
                  <a:lumMod val="75000"/>
                </a:schemeClr>
              </a:solidFill>
              <a:headEnd type="arrow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/>
          </p:nvSpPr>
          <p:spPr>
            <a:xfrm>
              <a:off x="5252225" y="2308303"/>
              <a:ext cx="3182281" cy="3795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LR= L</a:t>
              </a:r>
              <a:r>
                <a:rPr lang="en-US" sz="2800" baseline="-25000" dirty="0">
                  <a:solidFill>
                    <a:srgbClr val="FF0000"/>
                  </a:solidFill>
                </a:rPr>
                <a:t>4</a:t>
              </a:r>
              <a:r>
                <a:rPr lang="en-US" dirty="0">
                  <a:solidFill>
                    <a:srgbClr val="FF0000"/>
                  </a:solidFill>
                </a:rPr>
                <a:t>/L</a:t>
              </a:r>
              <a:r>
                <a:rPr lang="en-US" sz="2800" baseline="-25000" dirty="0">
                  <a:solidFill>
                    <a:srgbClr val="FF0000"/>
                  </a:solidFill>
                </a:rPr>
                <a:t>5</a:t>
              </a:r>
              <a:r>
                <a:rPr lang="en-US" dirty="0">
                  <a:solidFill>
                    <a:srgbClr val="FF0000"/>
                  </a:solidFill>
                </a:rPr>
                <a:t> =100000/15000=7</a:t>
              </a:r>
            </a:p>
          </p:txBody>
        </p:sp>
      </p:grpSp>
      <p:cxnSp>
        <p:nvCxnSpPr>
          <p:cNvPr id="28" name="Straight Arrow Connector 27"/>
          <p:cNvCxnSpPr/>
          <p:nvPr/>
        </p:nvCxnSpPr>
        <p:spPr>
          <a:xfrm>
            <a:off x="6040241" y="1512852"/>
            <a:ext cx="706246" cy="0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headEnd type="arrow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61152" y="4984595"/>
            <a:ext cx="13662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Weight-of-evidence LR</a:t>
            </a:r>
          </a:p>
        </p:txBody>
      </p:sp>
      <p:sp>
        <p:nvSpPr>
          <p:cNvPr id="33" name="Freeform 32"/>
          <p:cNvSpPr/>
          <p:nvPr/>
        </p:nvSpPr>
        <p:spPr>
          <a:xfrm>
            <a:off x="1505426" y="5441795"/>
            <a:ext cx="635620" cy="0"/>
          </a:xfrm>
          <a:custGeom>
            <a:avLst/>
            <a:gdLst>
              <a:gd name="connsiteX0" fmla="*/ 0 w 635620"/>
              <a:gd name="connsiteY0" fmla="*/ 0 h 0"/>
              <a:gd name="connsiteX1" fmla="*/ 635620 w 635620"/>
              <a:gd name="connsiteY1" fmla="*/ 0 h 0"/>
              <a:gd name="connsiteX2" fmla="*/ 635620 w 635620"/>
              <a:gd name="connsiteY2" fmla="*/ 0 h 0"/>
              <a:gd name="connsiteX3" fmla="*/ 635620 w 635620"/>
              <a:gd name="connsiteY3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5620">
                <a:moveTo>
                  <a:pt x="0" y="0"/>
                </a:moveTo>
                <a:lnTo>
                  <a:pt x="635620" y="0"/>
                </a:lnTo>
                <a:lnTo>
                  <a:pt x="635620" y="0"/>
                </a:lnTo>
                <a:lnTo>
                  <a:pt x="635620" y="0"/>
                </a:lnTo>
              </a:path>
            </a:pathLst>
          </a:custGeom>
          <a:ln w="381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2684773" y="5587769"/>
            <a:ext cx="566212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or LR= (</a:t>
            </a:r>
            <a:r>
              <a:rPr lang="en-US" sz="2400" dirty="0" err="1"/>
              <a:t>ave</a:t>
            </a:r>
            <a:r>
              <a:rPr lang="en-US" sz="2400" dirty="0"/>
              <a:t> L(Hp)) / (</a:t>
            </a:r>
            <a:r>
              <a:rPr lang="en-US" sz="2400" dirty="0" err="1"/>
              <a:t>ave</a:t>
            </a:r>
            <a:r>
              <a:rPr lang="en-US" sz="2400" dirty="0"/>
              <a:t> LR(</a:t>
            </a:r>
            <a:r>
              <a:rPr lang="en-US" sz="2400" dirty="0" err="1"/>
              <a:t>Hd</a:t>
            </a:r>
            <a:r>
              <a:rPr lang="en-US" sz="2400" dirty="0"/>
              <a:t>))</a:t>
            </a:r>
          </a:p>
          <a:p>
            <a:r>
              <a:rPr lang="en-US" sz="2400" dirty="0"/>
              <a:t>                           =  390000 / 2100 = 184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A20BE28-554A-49D3-A5E6-311096870333}"/>
              </a:ext>
            </a:extLst>
          </p:cNvPr>
          <p:cNvSpPr txBox="1"/>
          <p:nvPr/>
        </p:nvSpPr>
        <p:spPr>
          <a:xfrm rot="1865997">
            <a:off x="4478744" y="3628124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1000000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63BF6A2-E816-4399-A3AE-0AFC9BFB5B69}"/>
              </a:ext>
            </a:extLst>
          </p:cNvPr>
          <p:cNvSpPr txBox="1"/>
          <p:nvPr/>
        </p:nvSpPr>
        <p:spPr>
          <a:xfrm rot="1865997">
            <a:off x="2855510" y="3993184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5600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  <p:bldP spid="13" grpId="0"/>
      <p:bldP spid="14" grpId="0" animBg="1"/>
      <p:bldP spid="15" grpId="0" animBg="1"/>
      <p:bldP spid="16" grpId="0"/>
      <p:bldP spid="18" grpId="0" animBg="1"/>
      <p:bldP spid="20" grpId="0" animBg="1"/>
      <p:bldP spid="17" grpId="0" animBg="1"/>
      <p:bldP spid="32" grpId="0"/>
      <p:bldP spid="33" grpId="0" animBg="1"/>
      <p:bldP spid="34" grpId="0"/>
      <p:bldP spid="34" grpId="1"/>
      <p:bldP spid="21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Context affects # of contributors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1/22/2022</a:t>
            </a:fld>
            <a:endParaRPr lang="en-US"/>
          </a:p>
        </p:txBody>
      </p:sp>
      <p:sp>
        <p:nvSpPr>
          <p:cNvPr id="1026" name="AutoShape 2" descr="Image result for diagram of human cel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8" name="AutoShape 4" descr="Image result for diagram of human cel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2098" y="2285998"/>
            <a:ext cx="1892004" cy="106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74128" y="2317886"/>
            <a:ext cx="21531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19.2 23 24 25 </a:t>
            </a:r>
          </a:p>
          <a:p>
            <a:pPr algn="ctr"/>
            <a:r>
              <a:rPr lang="en-US" sz="2400" dirty="0"/>
              <a:t>FGA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552888" y="1244001"/>
            <a:ext cx="356188" cy="1031364"/>
            <a:chOff x="1945755" y="1446022"/>
            <a:chExt cx="356188" cy="1031364"/>
          </a:xfrm>
        </p:grpSpPr>
        <p:sp>
          <p:nvSpPr>
            <p:cNvPr id="11" name="Rectangle 10"/>
            <p:cNvSpPr/>
            <p:nvPr/>
          </p:nvSpPr>
          <p:spPr>
            <a:xfrm>
              <a:off x="1998921" y="1754372"/>
              <a:ext cx="233916" cy="723014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945755" y="1446022"/>
              <a:ext cx="35618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rgbClr val="C00000"/>
                  </a:solidFill>
                </a:rPr>
                <a:t>S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056177" y="1247539"/>
            <a:ext cx="356188" cy="1031364"/>
            <a:chOff x="1945755" y="1446022"/>
            <a:chExt cx="356188" cy="1031364"/>
          </a:xfrm>
        </p:grpSpPr>
        <p:sp>
          <p:nvSpPr>
            <p:cNvPr id="15" name="Rectangle 14"/>
            <p:cNvSpPr/>
            <p:nvPr/>
          </p:nvSpPr>
          <p:spPr>
            <a:xfrm>
              <a:off x="1998921" y="1754372"/>
              <a:ext cx="233916" cy="723014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945755" y="1446022"/>
              <a:ext cx="35618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rgbClr val="C00000"/>
                  </a:solidFill>
                </a:rPr>
                <a:t>S</a:t>
              </a:r>
            </a:p>
          </p:txBody>
        </p:sp>
      </p:grpSp>
      <p:cxnSp>
        <p:nvCxnSpPr>
          <p:cNvPr id="17" name="Straight Connector 16"/>
          <p:cNvCxnSpPr/>
          <p:nvPr/>
        </p:nvCxnSpPr>
        <p:spPr>
          <a:xfrm>
            <a:off x="7070696" y="2282835"/>
            <a:ext cx="177563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901807" y="2229660"/>
            <a:ext cx="21531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19.2 23 24 25 </a:t>
            </a:r>
          </a:p>
          <a:p>
            <a:pPr algn="ctr"/>
            <a:r>
              <a:rPr lang="en-US" sz="2400" dirty="0"/>
              <a:t>FGA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7682032" y="1244375"/>
            <a:ext cx="356188" cy="1031364"/>
            <a:chOff x="1945755" y="1446022"/>
            <a:chExt cx="356188" cy="1031364"/>
          </a:xfrm>
        </p:grpSpPr>
        <p:sp>
          <p:nvSpPr>
            <p:cNvPr id="23" name="Rectangle 22"/>
            <p:cNvSpPr/>
            <p:nvPr/>
          </p:nvSpPr>
          <p:spPr>
            <a:xfrm>
              <a:off x="1998921" y="1754372"/>
              <a:ext cx="233916" cy="723014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945755" y="1446022"/>
              <a:ext cx="35618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rgbClr val="C00000"/>
                  </a:solidFill>
                </a:rPr>
                <a:t>S</a:t>
              </a:r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1669901" y="1316969"/>
            <a:ext cx="59111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                      # of contributors must exceed 2 or can =2 depending on reference </a:t>
            </a:r>
            <a:r>
              <a:rPr lang="en-US" dirty="0" err="1"/>
              <a:t>zygosity</a:t>
            </a:r>
            <a:r>
              <a:rPr lang="en-US" dirty="0"/>
              <a:t> (or reference absent).</a:t>
            </a:r>
          </a:p>
          <a:p>
            <a:r>
              <a:rPr lang="en-US" u="sng" dirty="0">
                <a:solidFill>
                  <a:schemeClr val="accent1">
                    <a:lumMod val="75000"/>
                  </a:schemeClr>
                </a:solidFill>
              </a:rPr>
              <a:t>from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Biedermann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i="1" dirty="0">
                <a:solidFill>
                  <a:schemeClr val="accent1">
                    <a:lumMod val="75000"/>
                  </a:schemeClr>
                </a:solidFill>
              </a:rPr>
              <a:t>et al,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Law,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Prob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, Risk 2011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1701800" y="1265272"/>
            <a:ext cx="1396536" cy="40011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000" dirty="0"/>
              <a:t>Example 1</a:t>
            </a:r>
          </a:p>
        </p:txBody>
      </p:sp>
      <p:grpSp>
        <p:nvGrpSpPr>
          <p:cNvPr id="70" name="Group 69"/>
          <p:cNvGrpSpPr/>
          <p:nvPr/>
        </p:nvGrpSpPr>
        <p:grpSpPr>
          <a:xfrm>
            <a:off x="185458" y="4399520"/>
            <a:ext cx="3987795" cy="1636269"/>
            <a:chOff x="185458" y="4399520"/>
            <a:chExt cx="3987795" cy="1636269"/>
          </a:xfrm>
        </p:grpSpPr>
        <p:pic>
          <p:nvPicPr>
            <p:cNvPr id="47" name="Picture 46" descr="313 M  LRs 2019-2-16 21.574h(epg).jpg"/>
            <p:cNvPicPr>
              <a:picLocks noChangeAspect="1"/>
            </p:cNvPicPr>
            <p:nvPr/>
          </p:nvPicPr>
          <p:blipFill>
            <a:blip r:embed="rId3" cstate="print"/>
            <a:srcRect l="9070" t="9457" r="78094" b="76900"/>
            <a:stretch>
              <a:fillRect/>
            </a:stretch>
          </p:blipFill>
          <p:spPr>
            <a:xfrm>
              <a:off x="185458" y="4399520"/>
              <a:ext cx="1174934" cy="1616149"/>
            </a:xfrm>
            <a:prstGeom prst="rect">
              <a:avLst/>
            </a:prstGeom>
          </p:spPr>
        </p:pic>
        <p:pic>
          <p:nvPicPr>
            <p:cNvPr id="50" name="Picture 49" descr="313 M  LRs 2019-2-16 21.574h(epg).jpg"/>
            <p:cNvPicPr>
              <a:picLocks noChangeAspect="1"/>
            </p:cNvPicPr>
            <p:nvPr/>
          </p:nvPicPr>
          <p:blipFill>
            <a:blip r:embed="rId3" cstate="print"/>
            <a:srcRect l="29147" t="9457" r="62257" b="76900"/>
            <a:stretch>
              <a:fillRect/>
            </a:stretch>
          </p:blipFill>
          <p:spPr>
            <a:xfrm>
              <a:off x="1514747" y="4419640"/>
              <a:ext cx="786809" cy="1616149"/>
            </a:xfrm>
            <a:prstGeom prst="rect">
              <a:avLst/>
            </a:prstGeom>
          </p:spPr>
        </p:pic>
        <p:pic>
          <p:nvPicPr>
            <p:cNvPr id="51" name="Picture 50" descr="313 M  LRs 2019-2-16 21.574h(epg).jpg"/>
            <p:cNvPicPr>
              <a:picLocks noChangeAspect="1"/>
            </p:cNvPicPr>
            <p:nvPr/>
          </p:nvPicPr>
          <p:blipFill>
            <a:blip r:embed="rId3" cstate="print"/>
            <a:srcRect l="45486" t="9457" r="45686" b="76900"/>
            <a:stretch>
              <a:fillRect/>
            </a:stretch>
          </p:blipFill>
          <p:spPr>
            <a:xfrm>
              <a:off x="2455911" y="4399520"/>
              <a:ext cx="808074" cy="1616149"/>
            </a:xfrm>
            <a:prstGeom prst="rect">
              <a:avLst/>
            </a:prstGeom>
          </p:spPr>
        </p:pic>
        <p:pic>
          <p:nvPicPr>
            <p:cNvPr id="52" name="Picture 51" descr="313 M  LRs 2019-2-16 21.574h(epg).jpg"/>
            <p:cNvPicPr>
              <a:picLocks noChangeAspect="1"/>
            </p:cNvPicPr>
            <p:nvPr/>
          </p:nvPicPr>
          <p:blipFill>
            <a:blip r:embed="rId3" cstate="print"/>
            <a:srcRect l="62058" t="9457" r="29695" b="76900"/>
            <a:stretch>
              <a:fillRect/>
            </a:stretch>
          </p:blipFill>
          <p:spPr>
            <a:xfrm>
              <a:off x="3418341" y="4399520"/>
              <a:ext cx="754912" cy="1616149"/>
            </a:xfrm>
            <a:prstGeom prst="rect">
              <a:avLst/>
            </a:prstGeom>
          </p:spPr>
        </p:pic>
      </p:grpSp>
      <p:sp>
        <p:nvSpPr>
          <p:cNvPr id="56" name="TextBox 55"/>
          <p:cNvSpPr txBox="1"/>
          <p:nvPr/>
        </p:nvSpPr>
        <p:spPr>
          <a:xfrm>
            <a:off x="327868" y="3402786"/>
            <a:ext cx="1396536" cy="40011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000" dirty="0"/>
              <a:t>Example 2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337163" y="3395697"/>
            <a:ext cx="4181676" cy="1015663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/>
              <a:t>                      Alleles common in </a:t>
            </a:r>
            <a:r>
              <a:rPr lang="en-US" sz="2000" dirty="0" err="1"/>
              <a:t>AfrAm</a:t>
            </a:r>
            <a:r>
              <a:rPr lang="en-US" sz="2000" dirty="0"/>
              <a:t> </a:t>
            </a:r>
            <a:r>
              <a:rPr lang="en-US" sz="2000" dirty="0" err="1"/>
              <a:t>pop’n</a:t>
            </a:r>
            <a:r>
              <a:rPr lang="en-US" sz="2000" dirty="0"/>
              <a:t> makes 2</a:t>
            </a:r>
            <a:r>
              <a:rPr lang="en-US" sz="2000" baseline="30000" dirty="0"/>
              <a:t>nd</a:t>
            </a:r>
            <a:r>
              <a:rPr lang="en-US" sz="2000" dirty="0"/>
              <a:t> contributor more plausible than extreme PHR. </a:t>
            </a:r>
          </a:p>
        </p:txBody>
      </p:sp>
      <p:graphicFrame>
        <p:nvGraphicFramePr>
          <p:cNvPr id="65" name="Chart 64"/>
          <p:cNvGraphicFramePr/>
          <p:nvPr/>
        </p:nvGraphicFramePr>
        <p:xfrm>
          <a:off x="4657061" y="3144838"/>
          <a:ext cx="3508744" cy="31071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69" name="Group 68"/>
          <p:cNvGrpSpPr/>
          <p:nvPr/>
        </p:nvGrpSpPr>
        <p:grpSpPr>
          <a:xfrm>
            <a:off x="4577280" y="5358809"/>
            <a:ext cx="1387585" cy="1170864"/>
            <a:chOff x="4577280" y="5358809"/>
            <a:chExt cx="1387585" cy="1170864"/>
          </a:xfrm>
        </p:grpSpPr>
        <p:sp>
          <p:nvSpPr>
            <p:cNvPr id="64" name="TextBox 63"/>
            <p:cNvSpPr txBox="1"/>
            <p:nvPr/>
          </p:nvSpPr>
          <p:spPr>
            <a:xfrm>
              <a:off x="4577280" y="5883342"/>
              <a:ext cx="1387585" cy="646331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/>
                <a:t>Caucasian, 1 person</a:t>
              </a:r>
            </a:p>
          </p:txBody>
        </p:sp>
        <p:sp>
          <p:nvSpPr>
            <p:cNvPr id="66" name="Freeform 65"/>
            <p:cNvSpPr/>
            <p:nvPr/>
          </p:nvSpPr>
          <p:spPr>
            <a:xfrm>
              <a:off x="5199320" y="5358809"/>
              <a:ext cx="637953" cy="520996"/>
            </a:xfrm>
            <a:custGeom>
              <a:avLst/>
              <a:gdLst>
                <a:gd name="connsiteX0" fmla="*/ 0 w 318977"/>
                <a:gd name="connsiteY0" fmla="*/ 520996 h 520996"/>
                <a:gd name="connsiteX1" fmla="*/ 318977 w 318977"/>
                <a:gd name="connsiteY1" fmla="*/ 0 h 520996"/>
                <a:gd name="connsiteX0" fmla="*/ 0 w 318977"/>
                <a:gd name="connsiteY0" fmla="*/ 559982 h 559982"/>
                <a:gd name="connsiteX1" fmla="*/ 318977 w 318977"/>
                <a:gd name="connsiteY1" fmla="*/ 38986 h 559982"/>
                <a:gd name="connsiteX0" fmla="*/ 255181 w 574158"/>
                <a:gd name="connsiteY0" fmla="*/ 520996 h 520996"/>
                <a:gd name="connsiteX1" fmla="*/ 574158 w 574158"/>
                <a:gd name="connsiteY1" fmla="*/ 0 h 520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74158" h="520996">
                  <a:moveTo>
                    <a:pt x="255181" y="520996"/>
                  </a:moveTo>
                  <a:cubicBezTo>
                    <a:pt x="361507" y="347331"/>
                    <a:pt x="0" y="141767"/>
                    <a:pt x="574158" y="0"/>
                  </a:cubicBezTo>
                </a:path>
              </a:pathLst>
            </a:custGeom>
            <a:ln w="38100">
              <a:solidFill>
                <a:schemeClr val="accent6">
                  <a:lumMod val="75000"/>
                </a:schemeClr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7783029" y="4508204"/>
            <a:ext cx="1165178" cy="834134"/>
            <a:chOff x="7783029" y="4508204"/>
            <a:chExt cx="1165178" cy="834134"/>
          </a:xfrm>
        </p:grpSpPr>
        <p:sp>
          <p:nvSpPr>
            <p:cNvPr id="63" name="TextBox 62"/>
            <p:cNvSpPr txBox="1"/>
            <p:nvPr/>
          </p:nvSpPr>
          <p:spPr>
            <a:xfrm>
              <a:off x="7783029" y="4508204"/>
              <a:ext cx="107388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/>
                <a:t>AfrAm</a:t>
              </a:r>
              <a:r>
                <a:rPr lang="en-US" dirty="0"/>
                <a:t>, 2 person</a:t>
              </a:r>
            </a:p>
          </p:txBody>
        </p:sp>
        <p:sp>
          <p:nvSpPr>
            <p:cNvPr id="67" name="Freeform 66"/>
            <p:cNvSpPr/>
            <p:nvPr/>
          </p:nvSpPr>
          <p:spPr>
            <a:xfrm flipH="1" flipV="1">
              <a:off x="7802838" y="4977494"/>
              <a:ext cx="1145369" cy="364844"/>
            </a:xfrm>
            <a:custGeom>
              <a:avLst/>
              <a:gdLst>
                <a:gd name="connsiteX0" fmla="*/ 0 w 318977"/>
                <a:gd name="connsiteY0" fmla="*/ 520996 h 520996"/>
                <a:gd name="connsiteX1" fmla="*/ 318977 w 318977"/>
                <a:gd name="connsiteY1" fmla="*/ 0 h 520996"/>
                <a:gd name="connsiteX0" fmla="*/ 0 w 318977"/>
                <a:gd name="connsiteY0" fmla="*/ 559982 h 559982"/>
                <a:gd name="connsiteX1" fmla="*/ 318977 w 318977"/>
                <a:gd name="connsiteY1" fmla="*/ 38986 h 559982"/>
                <a:gd name="connsiteX0" fmla="*/ 255181 w 574158"/>
                <a:gd name="connsiteY0" fmla="*/ 520996 h 520996"/>
                <a:gd name="connsiteX1" fmla="*/ 574158 w 574158"/>
                <a:gd name="connsiteY1" fmla="*/ 0 h 520996"/>
                <a:gd name="connsiteX0" fmla="*/ 573469 w 892446"/>
                <a:gd name="connsiteY0" fmla="*/ 520996 h 520996"/>
                <a:gd name="connsiteX1" fmla="*/ 892446 w 892446"/>
                <a:gd name="connsiteY1" fmla="*/ 0 h 520996"/>
                <a:gd name="connsiteX0" fmla="*/ 573468 w 707048"/>
                <a:gd name="connsiteY0" fmla="*/ 425896 h 425896"/>
                <a:gd name="connsiteX1" fmla="*/ 707048 w 707048"/>
                <a:gd name="connsiteY1" fmla="*/ 0 h 425896"/>
                <a:gd name="connsiteX0" fmla="*/ 573470 w 1858065"/>
                <a:gd name="connsiteY0" fmla="*/ 310418 h 310418"/>
                <a:gd name="connsiteX1" fmla="*/ 1858066 w 1858065"/>
                <a:gd name="connsiteY1" fmla="*/ 0 h 310418"/>
                <a:gd name="connsiteX0" fmla="*/ 573468 w 1858065"/>
                <a:gd name="connsiteY0" fmla="*/ 310418 h 310418"/>
                <a:gd name="connsiteX1" fmla="*/ 1858064 w 1858065"/>
                <a:gd name="connsiteY1" fmla="*/ 0 h 310418"/>
                <a:gd name="connsiteX0" fmla="*/ 573470 w 1973940"/>
                <a:gd name="connsiteY0" fmla="*/ 276454 h 276454"/>
                <a:gd name="connsiteX1" fmla="*/ 1973940 w 1973940"/>
                <a:gd name="connsiteY1" fmla="*/ 0 h 276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73940" h="276454">
                  <a:moveTo>
                    <a:pt x="573470" y="276454"/>
                  </a:moveTo>
                  <a:cubicBezTo>
                    <a:pt x="1" y="153736"/>
                    <a:pt x="279667" y="19496"/>
                    <a:pt x="1973940" y="0"/>
                  </a:cubicBezTo>
                </a:path>
              </a:pathLst>
            </a:custGeom>
            <a:ln w="3810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59" grpId="0" animBg="1"/>
      <p:bldGraphic spid="65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 on “# of contributors”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Analysis &amp; interpretation of mixed stains (Clayton … 1998 </a:t>
            </a:r>
            <a:r>
              <a:rPr lang="en-US" sz="2800" dirty="0" err="1"/>
              <a:t>FSInt</a:t>
            </a:r>
            <a:r>
              <a:rPr lang="en-US" sz="2800" dirty="0"/>
              <a:t>)</a:t>
            </a:r>
          </a:p>
          <a:p>
            <a:pPr lvl="1"/>
            <a:r>
              <a:rPr lang="en-US" sz="2400" dirty="0"/>
              <a:t>[to begin] “identify the # of contributors to a mixture”</a:t>
            </a:r>
          </a:p>
          <a:p>
            <a:r>
              <a:rPr lang="en-US" sz="2800" dirty="0"/>
              <a:t>Mixture[s] when the # of contributors cannot be agreed (Brenner, Fimmers, </a:t>
            </a:r>
            <a:r>
              <a:rPr lang="en-US" sz="2800" dirty="0" err="1"/>
              <a:t>Baur</a:t>
            </a:r>
            <a:r>
              <a:rPr lang="en-US" sz="2800" dirty="0"/>
              <a:t> … 1996 IJLM)</a:t>
            </a:r>
          </a:p>
          <a:p>
            <a:r>
              <a:rPr lang="en-US" sz="2800" dirty="0"/>
              <a:t>[ISFG] Recommendations on the interpretation of mixtures (Gill, Brenner, </a:t>
            </a:r>
            <a:r>
              <a:rPr lang="en-US" sz="2800" dirty="0" err="1"/>
              <a:t>Buckleton</a:t>
            </a:r>
            <a:r>
              <a:rPr lang="en-US" sz="2800" dirty="0"/>
              <a:t> … 2006 </a:t>
            </a:r>
            <a:r>
              <a:rPr lang="en-US" sz="2800" dirty="0" err="1"/>
              <a:t>FSInt</a:t>
            </a:r>
            <a:r>
              <a:rPr lang="en-US" sz="2800" dirty="0"/>
              <a:t>)</a:t>
            </a:r>
          </a:p>
          <a:p>
            <a:pPr lvl="1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number of contributors under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400" baseline="-25000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400" baseline="-25000" dirty="0" err="1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may be different.</a:t>
            </a:r>
            <a:endParaRPr lang="en-US" sz="2400" dirty="0"/>
          </a:p>
          <a:p>
            <a:pPr lvl="1"/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1/22/2022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37700C-0813-434E-B5A9-08CFA5F5C92E}" type="datetime1">
              <a:rPr lang="en-US" smtClean="0"/>
              <a:pPr>
                <a:defRPr/>
              </a:pPr>
              <a:t>1/22/2022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49856" y="-1699779"/>
            <a:ext cx="4754881" cy="1143000"/>
          </a:xfrm>
          <a:solidFill>
            <a:schemeClr val="bg1"/>
          </a:solidFill>
        </p:spPr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Differing #’s?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960445" y="2472569"/>
            <a:ext cx="1648868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i="1" dirty="0"/>
              <a:t>H</a:t>
            </a:r>
            <a:r>
              <a:rPr lang="en-US" sz="3600" baseline="-25000" dirty="0"/>
              <a:t>p</a:t>
            </a:r>
            <a:r>
              <a:rPr lang="en-US" sz="2400" dirty="0"/>
              <a:t> = suspect</a:t>
            </a:r>
          </a:p>
        </p:txBody>
      </p:sp>
      <p:pic>
        <p:nvPicPr>
          <p:cNvPr id="16" name="Picture 15" descr="Space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8500" y="1631665"/>
            <a:ext cx="1263304" cy="1686575"/>
          </a:xfrm>
          <a:prstGeom prst="rect">
            <a:avLst/>
          </a:prstGeom>
        </p:spPr>
      </p:pic>
      <p:pic>
        <p:nvPicPr>
          <p:cNvPr id="17" name="Picture 16" descr="two-criminals-26186630.jpg"/>
          <p:cNvPicPr>
            <a:picLocks noChangeAspect="1"/>
          </p:cNvPicPr>
          <p:nvPr/>
        </p:nvPicPr>
        <p:blipFill>
          <a:blip r:embed="rId4" cstate="print"/>
          <a:srcRect b="8465"/>
          <a:stretch>
            <a:fillRect/>
          </a:stretch>
        </p:blipFill>
        <p:spPr>
          <a:xfrm>
            <a:off x="5384154" y="2542309"/>
            <a:ext cx="2929703" cy="1978267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312778" y="4582187"/>
            <a:ext cx="2011680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i="1" dirty="0" err="1"/>
              <a:t>H</a:t>
            </a:r>
            <a:r>
              <a:rPr lang="en-US" sz="3600" baseline="-25000" dirty="0" err="1"/>
              <a:t>d</a:t>
            </a:r>
            <a:r>
              <a:rPr lang="en-US" sz="2400" dirty="0"/>
              <a:t> = 2 unknowns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98500" y="253356"/>
            <a:ext cx="7615767" cy="1200329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The number of contributors under </a:t>
            </a:r>
            <a:r>
              <a:rPr lang="en-US" sz="3600" i="1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600" baseline="-25000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sz="3600" i="1" dirty="0" err="1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600" baseline="-25000" dirty="0" err="1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may be different.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156364" y="1612799"/>
            <a:ext cx="42187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/>
              <a:t>Allow defense to choose its defense </a:t>
            </a:r>
            <a:r>
              <a:rPr lang="en-US" sz="2400" dirty="0" err="1"/>
              <a:t>H</a:t>
            </a:r>
            <a:r>
              <a:rPr lang="en-US" sz="2400" baseline="-25000" dirty="0" err="1"/>
              <a:t>d</a:t>
            </a:r>
            <a:r>
              <a:rPr lang="en-US" sz="2400" dirty="0"/>
              <a:t> in its self-interest.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98500" y="3417354"/>
            <a:ext cx="42187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Allow prosecution to choose H</a:t>
            </a:r>
            <a:r>
              <a:rPr lang="en-US" sz="2400" baseline="-25000" dirty="0"/>
              <a:t>p</a:t>
            </a:r>
            <a:r>
              <a:rPr lang="en-US" sz="2400" dirty="0"/>
              <a:t> in its self-interest.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C09A7-F02B-4D0B-8F47-16B9203C2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Implication of “mixture”=data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9EF966-C49E-4E5D-B168-39FB37D9FF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“Ground truth” describes </a:t>
            </a:r>
            <a:r>
              <a:rPr lang="en-US" i="1" dirty="0"/>
              <a:t>mixture substance.</a:t>
            </a:r>
          </a:p>
          <a:p>
            <a:pPr lvl="1"/>
            <a:r>
              <a:rPr lang="en-US" dirty="0"/>
              <a:t>has limited relevance to </a:t>
            </a:r>
            <a:r>
              <a:rPr lang="en-US" i="1" dirty="0"/>
              <a:t>mixture data</a:t>
            </a:r>
            <a:r>
              <a:rPr lang="en-US" dirty="0"/>
              <a:t>. </a:t>
            </a:r>
          </a:p>
          <a:p>
            <a:r>
              <a:rPr lang="en-US" dirty="0"/>
              <a:t>Software that estimates number of contributors is not right or wrong according to whether it agrees with ground truth.</a:t>
            </a:r>
          </a:p>
          <a:p>
            <a:pPr lvl="1"/>
            <a:r>
              <a:rPr lang="en-US" dirty="0"/>
              <a:t>From </a:t>
            </a:r>
            <a:r>
              <a:rPr lang="en-US" i="1" dirty="0"/>
              <a:t>mixture substance </a:t>
            </a:r>
            <a:r>
              <a:rPr lang="en-US" dirty="0"/>
              <a:t>as deposited DNA to the final version of </a:t>
            </a:r>
            <a:r>
              <a:rPr lang="en-US" i="1" dirty="0"/>
              <a:t>mixture data </a:t>
            </a:r>
            <a:r>
              <a:rPr lang="en-US" dirty="0"/>
              <a:t>is a long trip.</a:t>
            </a:r>
            <a:endParaRPr lang="en-US" i="1" dirty="0"/>
          </a:p>
          <a:p>
            <a:pPr lvl="1"/>
            <a:r>
              <a:rPr lang="en-US" dirty="0"/>
              <a:t>It’s not a paradox when the best possible, most correct, analysis of </a:t>
            </a:r>
            <a:r>
              <a:rPr lang="en-US" b="1" dirty="0"/>
              <a:t>mixture data</a:t>
            </a:r>
            <a:r>
              <a:rPr lang="en-US" dirty="0"/>
              <a:t>, differs from the ground truth about </a:t>
            </a:r>
            <a:r>
              <a:rPr lang="en-US" b="1" dirty="0"/>
              <a:t>something else</a:t>
            </a:r>
            <a:r>
              <a:rPr lang="en-US" dirty="0"/>
              <a:t>.</a:t>
            </a:r>
          </a:p>
          <a:p>
            <a:r>
              <a:rPr lang="en-US" dirty="0"/>
              <a:t>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9AB96-613E-41A4-BE51-EFCFD8872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1/22/2022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4090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Man walking awa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95285" y="4079876"/>
            <a:ext cx="1848715" cy="2778124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Wrap up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89932" y="1204118"/>
            <a:ext cx="8456689" cy="5018262"/>
          </a:xfrm>
        </p:spPr>
        <p:txBody>
          <a:bodyPr/>
          <a:lstStyle/>
          <a:p>
            <a:r>
              <a:rPr lang="en-US" sz="2800" dirty="0"/>
              <a:t>Think of mixture as </a:t>
            </a:r>
            <a:r>
              <a:rPr lang="en-US" sz="2800" i="1" dirty="0"/>
              <a:t>data</a:t>
            </a:r>
            <a:endParaRPr lang="en-US" sz="2800" dirty="0"/>
          </a:p>
          <a:p>
            <a:pPr lvl="1"/>
            <a:r>
              <a:rPr lang="en-US" sz="2400" dirty="0"/>
              <a:t>Not goo. Not “ground truth.”</a:t>
            </a:r>
          </a:p>
          <a:p>
            <a:r>
              <a:rPr lang="en-US" sz="2800" dirty="0"/>
              <a:t>Calculate </a:t>
            </a:r>
            <a:r>
              <a:rPr lang="en-US" sz="2800" i="1" dirty="0"/>
              <a:t>likelihoods </a:t>
            </a:r>
            <a:r>
              <a:rPr lang="en-US" sz="2800" dirty="0"/>
              <a:t>rather than </a:t>
            </a:r>
            <a:r>
              <a:rPr lang="en-US" sz="2800" i="1" dirty="0" err="1"/>
              <a:t>deconvolving</a:t>
            </a:r>
            <a:endParaRPr lang="en-US" sz="2800" i="1" dirty="0"/>
          </a:p>
          <a:p>
            <a:pPr lvl="1"/>
            <a:r>
              <a:rPr lang="en-US" sz="2400" dirty="0"/>
              <a:t>Permits “horizontal” likelihood ratios</a:t>
            </a:r>
          </a:p>
          <a:p>
            <a:pPr lvl="2"/>
            <a:r>
              <a:rPr lang="en-US" sz="2000" dirty="0"/>
              <a:t>which compare contributor #’s</a:t>
            </a:r>
          </a:p>
          <a:p>
            <a:pPr lvl="1"/>
            <a:r>
              <a:rPr lang="en-US" sz="2400" dirty="0"/>
              <a:t>Permits strength of evidence</a:t>
            </a:r>
          </a:p>
          <a:p>
            <a:pPr lvl="2"/>
            <a:r>
              <a:rPr lang="en-US" sz="2000" dirty="0"/>
              <a:t>as “vertical” LR (as does </a:t>
            </a:r>
            <a:r>
              <a:rPr lang="en-US" sz="2000" dirty="0" err="1"/>
              <a:t>deconvolving</a:t>
            </a:r>
            <a:r>
              <a:rPr lang="en-US" sz="2000" dirty="0"/>
              <a:t>)</a:t>
            </a:r>
          </a:p>
          <a:p>
            <a:pPr lvl="2"/>
            <a:r>
              <a:rPr lang="en-US" sz="2000" dirty="0"/>
              <a:t>also diagonal LR – can be critical, otherwise good to eliminate</a:t>
            </a:r>
          </a:p>
          <a:p>
            <a:pPr lvl="1"/>
            <a:r>
              <a:rPr lang="en-US" sz="2400" dirty="0"/>
              <a:t>Calculate, don’t guess, exactly appropriate # of contributors.</a:t>
            </a:r>
          </a:p>
          <a:p>
            <a:r>
              <a:rPr lang="en-US" sz="2800" dirty="0"/>
              <a:t>Likelihood ratio of </a:t>
            </a:r>
            <a:r>
              <a:rPr lang="en-US" sz="2800" i="1" dirty="0"/>
              <a:t>#s of contributors</a:t>
            </a:r>
            <a:endParaRPr lang="en-US" sz="24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37700C-0813-434E-B5A9-08CFA5F5C92E}" type="datetime1">
              <a:rPr lang="en-US" smtClean="0"/>
              <a:pPr>
                <a:defRPr/>
              </a:pPr>
              <a:t>1/22/2022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6D3D479-0118-4F32-B77B-FB7D668FEEE4}" type="datetime1">
              <a:rPr lang="en-US" smtClean="0"/>
              <a:pPr>
                <a:defRPr/>
              </a:pPr>
              <a:t>1/22/2022</a:t>
            </a:fld>
            <a:endParaRPr lang="en-US"/>
          </a:p>
        </p:txBody>
      </p:sp>
      <p:pic>
        <p:nvPicPr>
          <p:cNvPr id="10" name="Content Placeholder 9" descr="train B&amp;W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rcRect l="8558" t="29" b="27928"/>
          <a:stretch>
            <a:fillRect/>
          </a:stretch>
        </p:blipFill>
        <p:spPr>
          <a:xfrm>
            <a:off x="-203196" y="0"/>
            <a:ext cx="9347196" cy="6858000"/>
          </a:xfrm>
        </p:spPr>
      </p:pic>
      <p:sp>
        <p:nvSpPr>
          <p:cNvPr id="11" name="TextBox 10"/>
          <p:cNvSpPr txBox="1"/>
          <p:nvPr/>
        </p:nvSpPr>
        <p:spPr>
          <a:xfrm>
            <a:off x="-31559" y="116186"/>
            <a:ext cx="4464073" cy="1384995"/>
          </a:xfrm>
          <a:prstGeom prst="rect">
            <a:avLst/>
          </a:prstGeom>
          <a:solidFill>
            <a:schemeClr val="bg2">
              <a:lumMod val="90000"/>
              <a:alpha val="16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>
                <a:hlinkClick r:id="rId3"/>
              </a:rPr>
              <a:t>charles@dna-view.com</a:t>
            </a:r>
            <a:endParaRPr lang="en-US" sz="2800" dirty="0"/>
          </a:p>
          <a:p>
            <a:r>
              <a:rPr lang="en-US" sz="2800" dirty="0">
                <a:hlinkClick r:id="rId4"/>
              </a:rPr>
              <a:t>http://dna-view.com</a:t>
            </a:r>
            <a:endParaRPr lang="en-US" sz="2800" dirty="0"/>
          </a:p>
          <a:p>
            <a:r>
              <a:rPr lang="en-US" sz="2800" dirty="0"/>
              <a:t>☎510 798 7139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6325" y="5489802"/>
            <a:ext cx="8141115" cy="1015663"/>
          </a:xfrm>
          <a:prstGeom prst="rect">
            <a:avLst/>
          </a:prstGeom>
          <a:solidFill>
            <a:srgbClr val="FFCC99">
              <a:alpha val="51000"/>
            </a:srgbClr>
          </a:solidFill>
        </p:spPr>
        <p:txBody>
          <a:bodyPr wrap="square" rtlCol="0">
            <a:spAutoFit/>
          </a:bodyPr>
          <a:lstStyle/>
          <a:p>
            <a:pPr>
              <a:tabLst>
                <a:tab pos="1200150" algn="l"/>
              </a:tabLst>
            </a:pPr>
            <a:r>
              <a:rPr lang="en-US" sz="2000" b="1" dirty="0">
                <a:solidFill>
                  <a:srgbClr val="002060"/>
                </a:solidFill>
              </a:rPr>
              <a:t>This work received no support from the NIJ, IMF, World Bank, Bill and Melinda Gates, or the Ford Foundation.  Even Queen Isabella of Spain (usually a soft touch) wouldn’t pitch in.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63892" y="638215"/>
            <a:ext cx="33858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solidFill>
                  <a:schemeClr val="tx2">
                    <a:lumMod val="50000"/>
                  </a:schemeClr>
                </a:solidFill>
                <a:latin typeface="Script MT Bold" pitchFamily="66" charset="0"/>
              </a:rPr>
              <a:t>The end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309 -0.1828 C 0.07431 -0.17448 0.07431 -0.16431 0.07726 -0.15807 C 0.0783 -0.15553 0.08004 -0.16362 0.08004 -0.16732 C 0.08056 -0.26346 0.08229 -0.32008 0.07587 -0.39958 C 0.07379 -0.42431 0.07535 -0.4495 0.0632 -0.45828 C 0.05677 -0.46799 0.06042 -0.4636 0.0507 -0.47076 C 0.04931 -0.47192 0.04653 -0.47377 0.04653 -0.47354 " pathEditMode="relative" rAng="0" ptsTypes="ffffffA">
                                      <p:cBhvr>
                                        <p:cTn id="6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0" y="-13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likelihoods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32361" y="1825614"/>
            <a:ext cx="22536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</a:rPr>
              <a:t>Horizontal</a:t>
            </a:r>
            <a:r>
              <a:rPr lang="en-US" sz="2000" dirty="0">
                <a:solidFill>
                  <a:srgbClr val="C00000"/>
                </a:solidFill>
              </a:rPr>
              <a:t> </a:t>
            </a:r>
            <a:r>
              <a:rPr lang="en-US" sz="2000" dirty="0"/>
              <a:t>likelihood ratios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4202487" y="2295302"/>
            <a:ext cx="911577" cy="626048"/>
            <a:chOff x="2376811" y="3032451"/>
            <a:chExt cx="942060" cy="626048"/>
          </a:xfrm>
        </p:grpSpPr>
        <p:sp>
          <p:nvSpPr>
            <p:cNvPr id="10" name="Freeform 9"/>
            <p:cNvSpPr/>
            <p:nvPr/>
          </p:nvSpPr>
          <p:spPr>
            <a:xfrm>
              <a:off x="2532702" y="3066070"/>
              <a:ext cx="786169" cy="592429"/>
            </a:xfrm>
            <a:custGeom>
              <a:avLst/>
              <a:gdLst>
                <a:gd name="connsiteX0" fmla="*/ 708338 w 708338"/>
                <a:gd name="connsiteY0" fmla="*/ 0 h 592429"/>
                <a:gd name="connsiteX1" fmla="*/ 0 w 708338"/>
                <a:gd name="connsiteY1" fmla="*/ 592429 h 592429"/>
                <a:gd name="connsiteX0" fmla="*/ 708338 w 708338"/>
                <a:gd name="connsiteY0" fmla="*/ 0 h 592429"/>
                <a:gd name="connsiteX1" fmla="*/ 0 w 708338"/>
                <a:gd name="connsiteY1" fmla="*/ 592429 h 592429"/>
                <a:gd name="connsiteX0" fmla="*/ 708338 w 708338"/>
                <a:gd name="connsiteY0" fmla="*/ 0 h 592429"/>
                <a:gd name="connsiteX1" fmla="*/ 0 w 708338"/>
                <a:gd name="connsiteY1" fmla="*/ 592429 h 592429"/>
                <a:gd name="connsiteX0" fmla="*/ 708338 w 708338"/>
                <a:gd name="connsiteY0" fmla="*/ 0 h 592429"/>
                <a:gd name="connsiteX1" fmla="*/ 0 w 708338"/>
                <a:gd name="connsiteY1" fmla="*/ 592429 h 592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8338" h="592429">
                  <a:moveTo>
                    <a:pt x="708338" y="0"/>
                  </a:moveTo>
                  <a:cubicBezTo>
                    <a:pt x="238959" y="38856"/>
                    <a:pt x="189460" y="31059"/>
                    <a:pt x="0" y="592429"/>
                  </a:cubicBezTo>
                </a:path>
              </a:pathLst>
            </a:custGeom>
            <a:ln w="38100">
              <a:solidFill>
                <a:srgbClr val="C0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376811" y="3032451"/>
              <a:ext cx="470000" cy="400110"/>
            </a:xfrm>
            <a:prstGeom prst="rect">
              <a:avLst/>
            </a:prstGeom>
            <a:solidFill>
              <a:srgbClr val="FFFFFF">
                <a:alpha val="89020"/>
              </a:srgbClr>
            </a:solidFill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rgbClr val="C00000"/>
                  </a:solidFill>
                </a:rPr>
                <a:t>58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5519052" y="2133899"/>
            <a:ext cx="708180" cy="633372"/>
            <a:chOff x="3751850" y="2871048"/>
            <a:chExt cx="839429" cy="633372"/>
          </a:xfrm>
        </p:grpSpPr>
        <p:sp>
          <p:nvSpPr>
            <p:cNvPr id="15" name="Freeform 14"/>
            <p:cNvSpPr/>
            <p:nvPr/>
          </p:nvSpPr>
          <p:spPr>
            <a:xfrm flipH="1">
              <a:off x="3751850" y="2911991"/>
              <a:ext cx="839429" cy="592429"/>
            </a:xfrm>
            <a:custGeom>
              <a:avLst/>
              <a:gdLst>
                <a:gd name="connsiteX0" fmla="*/ 708338 w 708338"/>
                <a:gd name="connsiteY0" fmla="*/ 0 h 592429"/>
                <a:gd name="connsiteX1" fmla="*/ 0 w 708338"/>
                <a:gd name="connsiteY1" fmla="*/ 592429 h 592429"/>
                <a:gd name="connsiteX0" fmla="*/ 708338 w 708338"/>
                <a:gd name="connsiteY0" fmla="*/ 0 h 592429"/>
                <a:gd name="connsiteX1" fmla="*/ 0 w 708338"/>
                <a:gd name="connsiteY1" fmla="*/ 592429 h 592429"/>
                <a:gd name="connsiteX0" fmla="*/ 708338 w 708338"/>
                <a:gd name="connsiteY0" fmla="*/ 0 h 592429"/>
                <a:gd name="connsiteX1" fmla="*/ 0 w 708338"/>
                <a:gd name="connsiteY1" fmla="*/ 592429 h 592429"/>
                <a:gd name="connsiteX0" fmla="*/ 708338 w 708338"/>
                <a:gd name="connsiteY0" fmla="*/ 0 h 592429"/>
                <a:gd name="connsiteX1" fmla="*/ 0 w 708338"/>
                <a:gd name="connsiteY1" fmla="*/ 592429 h 592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8338" h="592429">
                  <a:moveTo>
                    <a:pt x="708338" y="0"/>
                  </a:moveTo>
                  <a:cubicBezTo>
                    <a:pt x="238959" y="38856"/>
                    <a:pt x="189460" y="31059"/>
                    <a:pt x="0" y="592429"/>
                  </a:cubicBezTo>
                </a:path>
              </a:pathLst>
            </a:custGeom>
            <a:ln w="38100">
              <a:solidFill>
                <a:srgbClr val="C0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910143" y="2871048"/>
              <a:ext cx="327334" cy="400110"/>
            </a:xfrm>
            <a:prstGeom prst="rect">
              <a:avLst/>
            </a:prstGeom>
            <a:solidFill>
              <a:srgbClr val="FFFFFF">
                <a:alpha val="89020"/>
              </a:srgbClr>
            </a:solidFill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rgbClr val="C00000"/>
                  </a:solidFill>
                </a:rPr>
                <a:t>7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4633172" y="4924324"/>
            <a:ext cx="634578" cy="797702"/>
            <a:chOff x="6326155" y="5332516"/>
            <a:chExt cx="634578" cy="797702"/>
          </a:xfrm>
        </p:grpSpPr>
        <p:sp>
          <p:nvSpPr>
            <p:cNvPr id="18" name="Freeform 17"/>
            <p:cNvSpPr/>
            <p:nvPr/>
          </p:nvSpPr>
          <p:spPr>
            <a:xfrm flipH="1">
              <a:off x="6326155" y="5332516"/>
              <a:ext cx="634578" cy="797702"/>
            </a:xfrm>
            <a:custGeom>
              <a:avLst/>
              <a:gdLst>
                <a:gd name="connsiteX0" fmla="*/ 708338 w 708338"/>
                <a:gd name="connsiteY0" fmla="*/ 0 h 592429"/>
                <a:gd name="connsiteX1" fmla="*/ 0 w 708338"/>
                <a:gd name="connsiteY1" fmla="*/ 592429 h 592429"/>
                <a:gd name="connsiteX0" fmla="*/ 708338 w 708338"/>
                <a:gd name="connsiteY0" fmla="*/ 0 h 592429"/>
                <a:gd name="connsiteX1" fmla="*/ 0 w 708338"/>
                <a:gd name="connsiteY1" fmla="*/ 592429 h 592429"/>
                <a:gd name="connsiteX0" fmla="*/ 708338 w 708338"/>
                <a:gd name="connsiteY0" fmla="*/ 0 h 592429"/>
                <a:gd name="connsiteX1" fmla="*/ 0 w 708338"/>
                <a:gd name="connsiteY1" fmla="*/ 592429 h 592429"/>
                <a:gd name="connsiteX0" fmla="*/ 708338 w 708338"/>
                <a:gd name="connsiteY0" fmla="*/ 0 h 592429"/>
                <a:gd name="connsiteX1" fmla="*/ 0 w 708338"/>
                <a:gd name="connsiteY1" fmla="*/ 592429 h 592429"/>
                <a:gd name="connsiteX0" fmla="*/ 1095298 w 1095298"/>
                <a:gd name="connsiteY0" fmla="*/ 34255 h 561370"/>
                <a:gd name="connsiteX1" fmla="*/ 0 w 1095298"/>
                <a:gd name="connsiteY1" fmla="*/ 561370 h 561370"/>
                <a:gd name="connsiteX0" fmla="*/ 1095298 w 1095298"/>
                <a:gd name="connsiteY0" fmla="*/ 464997 h 992112"/>
                <a:gd name="connsiteX1" fmla="*/ 0 w 1095298"/>
                <a:gd name="connsiteY1" fmla="*/ 992112 h 992112"/>
                <a:gd name="connsiteX0" fmla="*/ 1095298 w 1095298"/>
                <a:gd name="connsiteY0" fmla="*/ 464997 h 889475"/>
                <a:gd name="connsiteX1" fmla="*/ 0 w 1095298"/>
                <a:gd name="connsiteY1" fmla="*/ 889475 h 889475"/>
                <a:gd name="connsiteX0" fmla="*/ 1095298 w 1095298"/>
                <a:gd name="connsiteY0" fmla="*/ 464997 h 889475"/>
                <a:gd name="connsiteX1" fmla="*/ 0 w 1095298"/>
                <a:gd name="connsiteY1" fmla="*/ 889475 h 889475"/>
                <a:gd name="connsiteX0" fmla="*/ 1041554 w 1041554"/>
                <a:gd name="connsiteY0" fmla="*/ 464997 h 870814"/>
                <a:gd name="connsiteX1" fmla="*/ 0 w 1041554"/>
                <a:gd name="connsiteY1" fmla="*/ 870814 h 870814"/>
                <a:gd name="connsiteX0" fmla="*/ 891069 w 891069"/>
                <a:gd name="connsiteY0" fmla="*/ 464997 h 1029434"/>
                <a:gd name="connsiteX1" fmla="*/ 0 w 891069"/>
                <a:gd name="connsiteY1" fmla="*/ 1029434 h 1029434"/>
                <a:gd name="connsiteX0" fmla="*/ 934065 w 934065"/>
                <a:gd name="connsiteY0" fmla="*/ 464997 h 926797"/>
                <a:gd name="connsiteX1" fmla="*/ 0 w 934065"/>
                <a:gd name="connsiteY1" fmla="*/ 926797 h 926797"/>
                <a:gd name="connsiteX0" fmla="*/ 1286291 w 1286291"/>
                <a:gd name="connsiteY0" fmla="*/ 362360 h 824160"/>
                <a:gd name="connsiteX1" fmla="*/ 352226 w 1286291"/>
                <a:gd name="connsiteY1" fmla="*/ 824160 h 824160"/>
                <a:gd name="connsiteX0" fmla="*/ 1286291 w 1286291"/>
                <a:gd name="connsiteY0" fmla="*/ 362360 h 1160062"/>
                <a:gd name="connsiteX1" fmla="*/ 180244 w 1286291"/>
                <a:gd name="connsiteY1" fmla="*/ 1160062 h 1160062"/>
                <a:gd name="connsiteX0" fmla="*/ 1501268 w 1501268"/>
                <a:gd name="connsiteY0" fmla="*/ 0 h 797702"/>
                <a:gd name="connsiteX1" fmla="*/ 395221 w 1501268"/>
                <a:gd name="connsiteY1" fmla="*/ 797702 h 797702"/>
                <a:gd name="connsiteX0" fmla="*/ 1106047 w 1106047"/>
                <a:gd name="connsiteY0" fmla="*/ 0 h 797702"/>
                <a:gd name="connsiteX1" fmla="*/ 0 w 1106047"/>
                <a:gd name="connsiteY1" fmla="*/ 797702 h 797702"/>
                <a:gd name="connsiteX0" fmla="*/ 912567 w 912567"/>
                <a:gd name="connsiteY0" fmla="*/ 0 h 797702"/>
                <a:gd name="connsiteX1" fmla="*/ 0 w 912567"/>
                <a:gd name="connsiteY1" fmla="*/ 797702 h 797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12567" h="797702">
                  <a:moveTo>
                    <a:pt x="912567" y="0"/>
                  </a:moveTo>
                  <a:cubicBezTo>
                    <a:pt x="260460" y="122831"/>
                    <a:pt x="189460" y="236332"/>
                    <a:pt x="0" y="797702"/>
                  </a:cubicBezTo>
                </a:path>
              </a:pathLst>
            </a:custGeom>
            <a:ln w="38100">
              <a:solidFill>
                <a:srgbClr val="0066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574141" y="5446296"/>
              <a:ext cx="327334" cy="400110"/>
            </a:xfrm>
            <a:prstGeom prst="rect">
              <a:avLst/>
            </a:prstGeom>
            <a:solidFill>
              <a:srgbClr val="FFFFFF">
                <a:alpha val="89020"/>
              </a:srgbClr>
            </a:solidFill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chemeClr val="accent3">
                      <a:lumMod val="50000"/>
                    </a:schemeClr>
                  </a:solidFill>
                </a:rPr>
                <a:t>8</a:t>
              </a: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6232361" y="4931187"/>
            <a:ext cx="22536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3">
                    <a:lumMod val="50000"/>
                  </a:schemeClr>
                </a:solidFill>
              </a:rPr>
              <a:t>Horizontal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000" dirty="0"/>
              <a:t>likelihood ratio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4259093" y="3075657"/>
            <a:ext cx="327334" cy="1166813"/>
            <a:chOff x="2351927" y="3336925"/>
            <a:chExt cx="327334" cy="1166813"/>
          </a:xfrm>
        </p:grpSpPr>
        <p:cxnSp>
          <p:nvCxnSpPr>
            <p:cNvPr id="23" name="Straight Arrow Connector 22"/>
            <p:cNvCxnSpPr/>
            <p:nvPr/>
          </p:nvCxnSpPr>
          <p:spPr>
            <a:xfrm>
              <a:off x="2500604" y="3336925"/>
              <a:ext cx="9331" cy="1166813"/>
            </a:xfrm>
            <a:prstGeom prst="straightConnector1">
              <a:avLst/>
            </a:prstGeom>
            <a:ln w="38100">
              <a:solidFill>
                <a:schemeClr val="tx2">
                  <a:lumMod val="50000"/>
                </a:schemeClr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/>
            <p:cNvSpPr txBox="1"/>
            <p:nvPr/>
          </p:nvSpPr>
          <p:spPr>
            <a:xfrm>
              <a:off x="2351927" y="3433647"/>
              <a:ext cx="327334" cy="400110"/>
            </a:xfrm>
            <a:prstGeom prst="rect">
              <a:avLst/>
            </a:prstGeom>
            <a:solidFill>
              <a:srgbClr val="FFFFFF">
                <a:alpha val="89020"/>
              </a:srgbClr>
            </a:solidFill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chemeClr val="tx2">
                      <a:lumMod val="75000"/>
                    </a:schemeClr>
                  </a:solidFill>
                </a:rPr>
                <a:t>3</a:t>
              </a: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5061738" y="3075657"/>
            <a:ext cx="755335" cy="2410743"/>
            <a:chOff x="3882390" y="3075657"/>
            <a:chExt cx="755335" cy="2410743"/>
          </a:xfrm>
        </p:grpSpPr>
        <p:cxnSp>
          <p:nvCxnSpPr>
            <p:cNvPr id="29" name="Straight Arrow Connector 28"/>
            <p:cNvCxnSpPr/>
            <p:nvPr/>
          </p:nvCxnSpPr>
          <p:spPr>
            <a:xfrm>
              <a:off x="4164594" y="3075657"/>
              <a:ext cx="9331" cy="2410743"/>
            </a:xfrm>
            <a:prstGeom prst="straightConnector1">
              <a:avLst/>
            </a:prstGeom>
            <a:ln w="38100">
              <a:solidFill>
                <a:schemeClr val="tx2">
                  <a:lumMod val="50000"/>
                </a:schemeClr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/>
            <p:cNvSpPr txBox="1"/>
            <p:nvPr/>
          </p:nvSpPr>
          <p:spPr>
            <a:xfrm>
              <a:off x="3882390" y="3306036"/>
              <a:ext cx="755335" cy="400110"/>
            </a:xfrm>
            <a:prstGeom prst="rect">
              <a:avLst/>
            </a:prstGeom>
            <a:solidFill>
              <a:srgbClr val="FFFFFF">
                <a:alpha val="89020"/>
              </a:srgb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tx2">
                      <a:lumMod val="75000"/>
                    </a:schemeClr>
                  </a:solidFill>
                </a:rPr>
                <a:t>1400</a:t>
              </a: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4426432" y="3060430"/>
            <a:ext cx="849085" cy="1632857"/>
            <a:chOff x="4426432" y="3060430"/>
            <a:chExt cx="849085" cy="1632857"/>
          </a:xfrm>
        </p:grpSpPr>
        <p:sp>
          <p:nvSpPr>
            <p:cNvPr id="32" name="Freeform 31"/>
            <p:cNvSpPr/>
            <p:nvPr/>
          </p:nvSpPr>
          <p:spPr>
            <a:xfrm>
              <a:off x="4426432" y="3060430"/>
              <a:ext cx="849085" cy="1632857"/>
            </a:xfrm>
            <a:custGeom>
              <a:avLst/>
              <a:gdLst>
                <a:gd name="connsiteX0" fmla="*/ 783771 w 783771"/>
                <a:gd name="connsiteY0" fmla="*/ 0 h 1483567"/>
                <a:gd name="connsiteX1" fmla="*/ 0 w 783771"/>
                <a:gd name="connsiteY1" fmla="*/ 1483567 h 1483567"/>
                <a:gd name="connsiteX0" fmla="*/ 783771 w 783771"/>
                <a:gd name="connsiteY0" fmla="*/ 0 h 1483567"/>
                <a:gd name="connsiteX1" fmla="*/ 0 w 783771"/>
                <a:gd name="connsiteY1" fmla="*/ 1483567 h 1483567"/>
                <a:gd name="connsiteX0" fmla="*/ 783771 w 783771"/>
                <a:gd name="connsiteY0" fmla="*/ 0 h 1483567"/>
                <a:gd name="connsiteX1" fmla="*/ 0 w 783771"/>
                <a:gd name="connsiteY1" fmla="*/ 1483567 h 1483567"/>
                <a:gd name="connsiteX0" fmla="*/ 849085 w 849085"/>
                <a:gd name="connsiteY0" fmla="*/ 0 h 1632857"/>
                <a:gd name="connsiteX1" fmla="*/ 0 w 849085"/>
                <a:gd name="connsiteY1" fmla="*/ 1632857 h 1632857"/>
                <a:gd name="connsiteX0" fmla="*/ 849085 w 849085"/>
                <a:gd name="connsiteY0" fmla="*/ 0 h 1632857"/>
                <a:gd name="connsiteX1" fmla="*/ 0 w 849085"/>
                <a:gd name="connsiteY1" fmla="*/ 1632857 h 1632857"/>
                <a:gd name="connsiteX0" fmla="*/ 849085 w 849085"/>
                <a:gd name="connsiteY0" fmla="*/ 0 h 1632857"/>
                <a:gd name="connsiteX1" fmla="*/ 0 w 849085"/>
                <a:gd name="connsiteY1" fmla="*/ 1632857 h 1632857"/>
                <a:gd name="connsiteX0" fmla="*/ 849085 w 849085"/>
                <a:gd name="connsiteY0" fmla="*/ 0 h 1632857"/>
                <a:gd name="connsiteX1" fmla="*/ 0 w 849085"/>
                <a:gd name="connsiteY1" fmla="*/ 1632857 h 1632857"/>
                <a:gd name="connsiteX0" fmla="*/ 849085 w 849085"/>
                <a:gd name="connsiteY0" fmla="*/ 0 h 1632857"/>
                <a:gd name="connsiteX1" fmla="*/ 0 w 849085"/>
                <a:gd name="connsiteY1" fmla="*/ 1632857 h 1632857"/>
                <a:gd name="connsiteX0" fmla="*/ 849085 w 849085"/>
                <a:gd name="connsiteY0" fmla="*/ 0 h 1632857"/>
                <a:gd name="connsiteX1" fmla="*/ 0 w 849085"/>
                <a:gd name="connsiteY1" fmla="*/ 1632857 h 1632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49085" h="1632857">
                  <a:moveTo>
                    <a:pt x="849085" y="0"/>
                  </a:moveTo>
                  <a:cubicBezTo>
                    <a:pt x="391885" y="513183"/>
                    <a:pt x="410548" y="1035697"/>
                    <a:pt x="0" y="1632857"/>
                  </a:cubicBezTo>
                </a:path>
              </a:pathLst>
            </a:custGeom>
            <a:ln w="114300">
              <a:solidFill>
                <a:schemeClr val="accent6">
                  <a:lumMod val="75000"/>
                </a:schemeClr>
              </a:solidFill>
              <a:tailEnd type="stealth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4576337" y="3934736"/>
              <a:ext cx="612668" cy="400110"/>
            </a:xfrm>
            <a:prstGeom prst="rect">
              <a:avLst/>
            </a:prstGeom>
            <a:solidFill>
              <a:srgbClr val="FFFFFF">
                <a:alpha val="89020"/>
              </a:srgbClr>
            </a:solidFill>
            <a:ln>
              <a:solidFill>
                <a:srgbClr val="1F497D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chemeClr val="accent6">
                      <a:lumMod val="50000"/>
                    </a:schemeClr>
                  </a:solidFill>
                </a:rPr>
                <a:t>180</a:t>
              </a: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6232361" y="3143934"/>
            <a:ext cx="22536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2">
                    <a:lumMod val="50000"/>
                  </a:schemeClr>
                </a:solidFill>
              </a:rPr>
              <a:t>Vertical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dirty="0"/>
              <a:t>likelihood ratios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992512" y="3938645"/>
            <a:ext cx="31514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Diagonal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dirty="0"/>
              <a:t>likelihood ratio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36" name="Chart 35"/>
          <p:cNvGraphicFramePr/>
          <p:nvPr/>
        </p:nvGraphicFramePr>
        <p:xfrm>
          <a:off x="2192228" y="1502218"/>
          <a:ext cx="4572000" cy="17036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7" name="Chart 36"/>
          <p:cNvGraphicFramePr/>
          <p:nvPr/>
        </p:nvGraphicFramePr>
        <p:xfrm>
          <a:off x="1991145" y="4376046"/>
          <a:ext cx="4785360" cy="17297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1" name="TextBox 40"/>
          <p:cNvSpPr txBox="1"/>
          <p:nvPr/>
        </p:nvSpPr>
        <p:spPr>
          <a:xfrm>
            <a:off x="111094" y="1959659"/>
            <a:ext cx="227979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2000" dirty="0">
                <a:solidFill>
                  <a:srgbClr val="FF0000"/>
                </a:solidFill>
              </a:rPr>
              <a:t>Prosecution Hp</a:t>
            </a:r>
          </a:p>
          <a:p>
            <a:pPr>
              <a:buNone/>
            </a:pPr>
            <a:r>
              <a:rPr lang="en-US" sz="2000" b="1" dirty="0">
                <a:solidFill>
                  <a:srgbClr val="FF0000"/>
                </a:solidFill>
              </a:rPr>
              <a:t>M</a:t>
            </a:r>
            <a:r>
              <a:rPr lang="en-US" sz="2000" dirty="0">
                <a:solidFill>
                  <a:srgbClr val="FF0000"/>
                </a:solidFill>
              </a:rPr>
              <a:t>=</a:t>
            </a:r>
            <a:r>
              <a:rPr lang="en-US" sz="2000" b="1" dirty="0" err="1">
                <a:solidFill>
                  <a:srgbClr val="FF0000"/>
                </a:solidFill>
              </a:rPr>
              <a:t>KS</a:t>
            </a:r>
            <a:r>
              <a:rPr lang="en-US" sz="2000" dirty="0" err="1">
                <a:solidFill>
                  <a:srgbClr val="FF0000"/>
                </a:solidFill>
              </a:rPr>
              <a:t>+unknowns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endParaRPr lang="en-US" sz="2000" dirty="0"/>
          </a:p>
        </p:txBody>
      </p:sp>
      <p:sp>
        <p:nvSpPr>
          <p:cNvPr id="43" name="TextBox 42"/>
          <p:cNvSpPr txBox="1"/>
          <p:nvPr/>
        </p:nvSpPr>
        <p:spPr>
          <a:xfrm>
            <a:off x="195128" y="4190097"/>
            <a:ext cx="20377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2000" dirty="0">
                <a:solidFill>
                  <a:srgbClr val="006600"/>
                </a:solidFill>
              </a:rPr>
              <a:t>Defense </a:t>
            </a:r>
            <a:r>
              <a:rPr lang="en-US" sz="2000" dirty="0" err="1">
                <a:solidFill>
                  <a:srgbClr val="006600"/>
                </a:solidFill>
              </a:rPr>
              <a:t>Hd</a:t>
            </a:r>
            <a:endParaRPr lang="en-US" sz="2000" dirty="0">
              <a:solidFill>
                <a:srgbClr val="006600"/>
              </a:solidFill>
            </a:endParaRPr>
          </a:p>
          <a:p>
            <a:pPr>
              <a:buNone/>
            </a:pPr>
            <a:r>
              <a:rPr lang="en-US" sz="2000" b="1" dirty="0">
                <a:solidFill>
                  <a:srgbClr val="006600"/>
                </a:solidFill>
              </a:rPr>
              <a:t>M</a:t>
            </a:r>
            <a:r>
              <a:rPr lang="en-US" sz="2000" dirty="0">
                <a:solidFill>
                  <a:srgbClr val="006600"/>
                </a:solidFill>
              </a:rPr>
              <a:t>=</a:t>
            </a:r>
            <a:r>
              <a:rPr lang="en-US" sz="2000" b="1" dirty="0" err="1">
                <a:solidFill>
                  <a:srgbClr val="006600"/>
                </a:solidFill>
              </a:rPr>
              <a:t>K</a:t>
            </a:r>
            <a:r>
              <a:rPr lang="en-US" sz="2000" dirty="0" err="1">
                <a:solidFill>
                  <a:srgbClr val="006600"/>
                </a:solidFill>
              </a:rPr>
              <a:t>+unknowns</a:t>
            </a:r>
            <a:endParaRPr lang="en-US" sz="2000" dirty="0"/>
          </a:p>
        </p:txBody>
      </p:sp>
      <p:sp>
        <p:nvSpPr>
          <p:cNvPr id="44" name="TextBox 43"/>
          <p:cNvSpPr txBox="1"/>
          <p:nvPr/>
        </p:nvSpPr>
        <p:spPr>
          <a:xfrm>
            <a:off x="4098925" y="1324592"/>
            <a:ext cx="2364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3pers    4pers   5pers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4098925" y="6014815"/>
            <a:ext cx="2364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3pers    4pers   5pers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0" grpId="0"/>
      <p:bldP spid="34" grpId="0"/>
      <p:bldP spid="3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Likelihood Ratios (LRs)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37700C-0813-434E-B5A9-08CFA5F5C92E}" type="datetime1">
              <a:rPr lang="en-US" smtClean="0"/>
              <a:pPr>
                <a:defRPr/>
              </a:pPr>
              <a:t>1/22/2022</a:t>
            </a:fld>
            <a:endParaRPr 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-2" y="1349829"/>
          <a:ext cx="9020015" cy="3363503"/>
        </p:xfrm>
        <a:graphic>
          <a:graphicData uri="http://schemas.openxmlformats.org/drawingml/2006/table">
            <a:tbl>
              <a:tblPr/>
              <a:tblGrid>
                <a:gridCol w="19655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67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28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513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435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63285"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338" marR="5338" marT="533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338" marR="5338" marT="533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/>
                        </a:rPr>
                        <a:t>Defense (of </a:t>
                      </a:r>
                      <a:r>
                        <a:rPr lang="en-US" sz="2400" b="1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libri"/>
                        </a:rPr>
                        <a:t>S</a:t>
                      </a:r>
                      <a:r>
                        <a:rPr lang="en-US" sz="24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/>
                        </a:rPr>
                        <a:t>) hypotheses</a:t>
                      </a:r>
                    </a:p>
                  </a:txBody>
                  <a:tcPr marL="5338" marR="5338" marT="533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2D69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3406"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338" marR="5338" marT="533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0" i="0" u="none" strike="noStrike" dirty="0">
                          <a:solidFill>
                            <a:srgbClr val="3364AC"/>
                          </a:solidFill>
                          <a:latin typeface="Calibri"/>
                        </a:rPr>
                        <a:t>LR Hp/</a:t>
                      </a:r>
                      <a:r>
                        <a:rPr lang="en-US" sz="3200" b="0" i="0" u="none" strike="noStrike" dirty="0" err="1">
                          <a:solidFill>
                            <a:srgbClr val="3364AC"/>
                          </a:solidFill>
                          <a:latin typeface="Calibri"/>
                        </a:rPr>
                        <a:t>Hd</a:t>
                      </a:r>
                      <a:endParaRPr lang="en-US" sz="3200" b="0" i="0" u="none" strike="noStrike" dirty="0">
                        <a:solidFill>
                          <a:srgbClr val="3364AC"/>
                        </a:solidFill>
                        <a:latin typeface="Calibri"/>
                      </a:endParaRPr>
                    </a:p>
                  </a:txBody>
                  <a:tcPr marL="5338" marR="5338" marT="5338" marB="0" anchor="b">
                    <a:lnL>
                      <a:noFill/>
                    </a:lnL>
                    <a:lnR w="19050" cap="flat" cmpd="sng" algn="ctr">
                      <a:solidFill>
                        <a:srgbClr val="6325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6325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libri"/>
                        </a:rPr>
                        <a:t>K1,K2&amp;1unk</a:t>
                      </a:r>
                    </a:p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libri"/>
                        </a:rPr>
                        <a:t>(3 </a:t>
                      </a:r>
                      <a:r>
                        <a:rPr lang="en-US" sz="2400" b="0" i="0" u="none" strike="noStrike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libri"/>
                        </a:rPr>
                        <a:t>pers</a:t>
                      </a:r>
                      <a:r>
                        <a:rPr lang="en-US" sz="24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libri"/>
                        </a:rPr>
                        <a:t>)</a:t>
                      </a:r>
                    </a:p>
                  </a:txBody>
                  <a:tcPr marL="5338" marR="5338" marT="5338" marB="0" anchor="b">
                    <a:lnL w="19050" cap="flat" cmpd="sng" algn="ctr">
                      <a:solidFill>
                        <a:srgbClr val="6325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6325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libri"/>
                        </a:rPr>
                        <a:t>K1,K2&amp;2unk</a:t>
                      </a:r>
                    </a:p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libri"/>
                        </a:rPr>
                        <a:t>(4</a:t>
                      </a:r>
                      <a:r>
                        <a:rPr lang="en-US" sz="2400" b="0" i="0" u="none" strike="noStrike" baseline="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libri"/>
                        </a:rPr>
                        <a:t> </a:t>
                      </a:r>
                      <a:r>
                        <a:rPr lang="en-US" sz="2400" b="0" i="0" u="none" strike="noStrike" baseline="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libri"/>
                        </a:rPr>
                        <a:t>pers</a:t>
                      </a:r>
                      <a:r>
                        <a:rPr lang="en-US" sz="2400" b="0" i="0" u="none" strike="noStrike" baseline="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libri"/>
                        </a:rPr>
                        <a:t>)</a:t>
                      </a:r>
                      <a:endParaRPr lang="en-US" sz="2400" b="0" i="0" u="none" strike="noStrike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Calibri"/>
                      </a:endParaRPr>
                    </a:p>
                  </a:txBody>
                  <a:tcPr marL="5338" marR="5338" marT="533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6325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libri"/>
                        </a:rPr>
                        <a:t>K1,K2&amp;0unk</a:t>
                      </a:r>
                    </a:p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libri"/>
                        </a:rPr>
                        <a:t>(2 </a:t>
                      </a:r>
                      <a:r>
                        <a:rPr lang="en-US" sz="2400" b="0" i="0" u="none" strike="noStrike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libri"/>
                        </a:rPr>
                        <a:t>pers</a:t>
                      </a:r>
                      <a:r>
                        <a:rPr lang="en-US" sz="24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libri"/>
                        </a:rPr>
                        <a:t>)</a:t>
                      </a:r>
                    </a:p>
                  </a:txBody>
                  <a:tcPr marL="5338" marR="5338" marT="533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6325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3406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215867"/>
                          </a:solidFill>
                          <a:latin typeface="Calibri"/>
                        </a:rPr>
                        <a:t>Prosecution hypotheses</a:t>
                      </a:r>
                    </a:p>
                    <a:p>
                      <a:pPr algn="ctr" fontAlgn="b"/>
                      <a:endParaRPr lang="en-US" sz="2400" b="1" i="0" u="none" strike="noStrike" dirty="0">
                        <a:solidFill>
                          <a:srgbClr val="215867"/>
                        </a:solidFill>
                        <a:latin typeface="Calibri"/>
                      </a:endParaRPr>
                    </a:p>
                    <a:p>
                      <a:pPr algn="ctr" fontAlgn="b"/>
                      <a:endParaRPr lang="en-US" sz="2400" b="1" i="0" u="none" strike="noStrike" dirty="0">
                        <a:solidFill>
                          <a:srgbClr val="215867"/>
                        </a:solidFill>
                        <a:latin typeface="Calibri"/>
                      </a:endParaRPr>
                    </a:p>
                    <a:p>
                      <a:pPr algn="ctr" fontAlgn="b"/>
                      <a:endParaRPr lang="en-US" sz="2400" b="1" i="0" u="none" strike="noStrike" dirty="0">
                        <a:solidFill>
                          <a:srgbClr val="215867"/>
                        </a:solidFill>
                        <a:latin typeface="Calibri"/>
                      </a:endParaRPr>
                    </a:p>
                  </a:txBody>
                  <a:tcPr marL="5338" marR="5338" marT="533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K1,K2,</a:t>
                      </a:r>
                      <a:r>
                        <a:rPr lang="en-US" sz="24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</a:rPr>
                        <a:t>S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&amp;1unk</a:t>
                      </a:r>
                    </a:p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(4</a:t>
                      </a:r>
                      <a:r>
                        <a:rPr lang="en-US" sz="2400" b="0" i="0" u="none" strike="noStrike" baseline="0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en-US" sz="2400" b="0" i="0" u="none" strike="noStrike" baseline="0" dirty="0" err="1">
                          <a:solidFill>
                            <a:srgbClr val="000000"/>
                          </a:solidFill>
                          <a:latin typeface="Calibri"/>
                        </a:rPr>
                        <a:t>pers</a:t>
                      </a:r>
                      <a:r>
                        <a:rPr lang="en-US" sz="2400" b="0" i="0" u="none" strike="noStrike" baseline="0" dirty="0">
                          <a:solidFill>
                            <a:srgbClr val="000000"/>
                          </a:solidFill>
                          <a:latin typeface="Calibri"/>
                        </a:rPr>
                        <a:t>)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338" marR="5338" marT="5338" marB="0" anchor="b">
                    <a:lnL>
                      <a:noFill/>
                    </a:lnL>
                    <a:lnR w="19050" cap="flat" cmpd="sng" algn="ctr">
                      <a:solidFill>
                        <a:srgbClr val="6325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325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338" marR="5338" marT="5338" marB="0" anchor="b">
                    <a:lnL w="19050" cap="flat" cmpd="sng" algn="ctr">
                      <a:solidFill>
                        <a:srgbClr val="6325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6325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120</a:t>
                      </a:r>
                    </a:p>
                  </a:txBody>
                  <a:tcPr marL="5338" marR="5338" marT="5338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6325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  <a:r>
                        <a:rPr lang="en-US" sz="2400" b="0" i="0" u="none" strike="noStrike" baseline="30000" dirty="0">
                          <a:solidFill>
                            <a:srgbClr val="000000"/>
                          </a:solidFill>
                          <a:latin typeface="Calibri"/>
                        </a:rPr>
                        <a:t>45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338" marR="5338" marT="5338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6325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5BE9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340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K1,K2,</a:t>
                      </a:r>
                      <a:r>
                        <a:rPr lang="en-US" sz="24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</a:rPr>
                        <a:t>S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&amp;0unk</a:t>
                      </a:r>
                    </a:p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(3 </a:t>
                      </a:r>
                      <a:r>
                        <a:rPr lang="en-US" sz="24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pers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)</a:t>
                      </a:r>
                    </a:p>
                  </a:txBody>
                  <a:tcPr marL="5338" marR="5338" marT="5338" marB="0" anchor="b">
                    <a:lnL>
                      <a:noFill/>
                    </a:lnL>
                    <a:lnR w="19050" cap="flat" cmpd="sng" algn="ctr">
                      <a:solidFill>
                        <a:srgbClr val="6325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10</a:t>
                      </a:r>
                      <a:r>
                        <a:rPr lang="en-US" sz="2400" b="0" i="0" u="none" strike="noStrike" baseline="30000" dirty="0">
                          <a:solidFill>
                            <a:srgbClr val="000000"/>
                          </a:solidFill>
                          <a:latin typeface="+mn-lt"/>
                        </a:rPr>
                        <a:t>-21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338" marR="5338" marT="5338" marB="0" anchor="b">
                    <a:lnL w="19050" cap="flat" cmpd="sng" algn="ctr">
                      <a:solidFill>
                        <a:srgbClr val="6325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10</a:t>
                      </a:r>
                      <a:r>
                        <a:rPr lang="en-US" sz="2400" b="0" i="0" u="none" strike="noStrike" baseline="30000" dirty="0">
                          <a:solidFill>
                            <a:srgbClr val="000000"/>
                          </a:solidFill>
                          <a:latin typeface="+mn-lt"/>
                        </a:rPr>
                        <a:t>-20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338" marR="5338" marT="533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10</a:t>
                      </a:r>
                      <a:r>
                        <a:rPr lang="en-US" sz="2400" b="0" i="0" u="none" strike="noStrike" baseline="30000" dirty="0">
                          <a:solidFill>
                            <a:srgbClr val="000000"/>
                          </a:solidFill>
                          <a:latin typeface="+mn-lt"/>
                        </a:rPr>
                        <a:t>24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338" marR="5338" marT="533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5BE9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4252071" y="3225871"/>
            <a:ext cx="892629" cy="522514"/>
          </a:xfrm>
          <a:prstGeom prst="roundRect">
            <a:avLst/>
          </a:prstGeom>
          <a:noFill/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5892126" y="3235096"/>
            <a:ext cx="990600" cy="544285"/>
          </a:xfrm>
          <a:prstGeom prst="ellipse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3801335" y="2644689"/>
            <a:ext cx="2144486" cy="598714"/>
          </a:xfrm>
          <a:custGeom>
            <a:avLst/>
            <a:gdLst>
              <a:gd name="connsiteX0" fmla="*/ 0 w 2144486"/>
              <a:gd name="connsiteY0" fmla="*/ 598714 h 598714"/>
              <a:gd name="connsiteX1" fmla="*/ 2144486 w 2144486"/>
              <a:gd name="connsiteY1" fmla="*/ 0 h 598714"/>
              <a:gd name="connsiteX0" fmla="*/ 0 w 2144486"/>
              <a:gd name="connsiteY0" fmla="*/ 598714 h 598714"/>
              <a:gd name="connsiteX1" fmla="*/ 2144486 w 2144486"/>
              <a:gd name="connsiteY1" fmla="*/ 0 h 598714"/>
              <a:gd name="connsiteX0" fmla="*/ 0 w 2144486"/>
              <a:gd name="connsiteY0" fmla="*/ 598714 h 598714"/>
              <a:gd name="connsiteX1" fmla="*/ 2144486 w 2144486"/>
              <a:gd name="connsiteY1" fmla="*/ 0 h 598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144486" h="598714">
                <a:moveTo>
                  <a:pt x="0" y="598714"/>
                </a:moveTo>
                <a:cubicBezTo>
                  <a:pt x="747255" y="288896"/>
                  <a:pt x="1650151" y="356328"/>
                  <a:pt x="2144486" y="0"/>
                </a:cubicBezTo>
              </a:path>
            </a:pathLst>
          </a:custGeom>
          <a:ln w="38100">
            <a:solidFill>
              <a:schemeClr val="accent2">
                <a:lumMod val="75000"/>
              </a:schemeClr>
            </a:solidFill>
            <a:headEnd type="stealth" w="lg" len="med"/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5349539" y="2820420"/>
            <a:ext cx="679301" cy="403229"/>
          </a:xfrm>
          <a:custGeom>
            <a:avLst/>
            <a:gdLst>
              <a:gd name="connsiteX0" fmla="*/ 0 w 2144486"/>
              <a:gd name="connsiteY0" fmla="*/ 598714 h 598714"/>
              <a:gd name="connsiteX1" fmla="*/ 2144486 w 2144486"/>
              <a:gd name="connsiteY1" fmla="*/ 0 h 598714"/>
              <a:gd name="connsiteX0" fmla="*/ 0 w 2144486"/>
              <a:gd name="connsiteY0" fmla="*/ 598714 h 598714"/>
              <a:gd name="connsiteX1" fmla="*/ 2144486 w 2144486"/>
              <a:gd name="connsiteY1" fmla="*/ 0 h 598714"/>
              <a:gd name="connsiteX0" fmla="*/ 0 w 2144486"/>
              <a:gd name="connsiteY0" fmla="*/ 598714 h 598714"/>
              <a:gd name="connsiteX1" fmla="*/ 2144486 w 2144486"/>
              <a:gd name="connsiteY1" fmla="*/ 0 h 598714"/>
              <a:gd name="connsiteX0" fmla="*/ 0 w 931771"/>
              <a:gd name="connsiteY0" fmla="*/ 309818 h 548444"/>
              <a:gd name="connsiteX1" fmla="*/ 931771 w 931771"/>
              <a:gd name="connsiteY1" fmla="*/ 192116 h 548444"/>
              <a:gd name="connsiteX0" fmla="*/ 0 w 747255"/>
              <a:gd name="connsiteY0" fmla="*/ 309818 h 794878"/>
              <a:gd name="connsiteX1" fmla="*/ 562120 w 747255"/>
              <a:gd name="connsiteY1" fmla="*/ 438550 h 794878"/>
              <a:gd name="connsiteX0" fmla="*/ 0 w 747255"/>
              <a:gd name="connsiteY0" fmla="*/ 520131 h 648863"/>
              <a:gd name="connsiteX1" fmla="*/ 562120 w 747255"/>
              <a:gd name="connsiteY1" fmla="*/ 648863 h 648863"/>
              <a:gd name="connsiteX0" fmla="*/ 0 w 747255"/>
              <a:gd name="connsiteY0" fmla="*/ 396914 h 648863"/>
              <a:gd name="connsiteX1" fmla="*/ 633456 w 747255"/>
              <a:gd name="connsiteY1" fmla="*/ 648863 h 648863"/>
              <a:gd name="connsiteX0" fmla="*/ 0 w 633456"/>
              <a:gd name="connsiteY0" fmla="*/ 396914 h 664270"/>
              <a:gd name="connsiteX1" fmla="*/ 633456 w 633456"/>
              <a:gd name="connsiteY1" fmla="*/ 648863 h 664270"/>
              <a:gd name="connsiteX0" fmla="*/ 0 w 633456"/>
              <a:gd name="connsiteY0" fmla="*/ 396914 h 648863"/>
              <a:gd name="connsiteX1" fmla="*/ 633456 w 633456"/>
              <a:gd name="connsiteY1" fmla="*/ 648863 h 648863"/>
              <a:gd name="connsiteX0" fmla="*/ 0 w 615527"/>
              <a:gd name="connsiteY0" fmla="*/ 437896 h 648863"/>
              <a:gd name="connsiteX1" fmla="*/ 615527 w 615527"/>
              <a:gd name="connsiteY1" fmla="*/ 648863 h 648863"/>
              <a:gd name="connsiteX0" fmla="*/ 0 w 615527"/>
              <a:gd name="connsiteY0" fmla="*/ 40128 h 251095"/>
              <a:gd name="connsiteX1" fmla="*/ 615527 w 615527"/>
              <a:gd name="connsiteY1" fmla="*/ 251095 h 251095"/>
              <a:gd name="connsiteX0" fmla="*/ 0 w 615527"/>
              <a:gd name="connsiteY0" fmla="*/ 40128 h 251095"/>
              <a:gd name="connsiteX1" fmla="*/ 615527 w 615527"/>
              <a:gd name="connsiteY1" fmla="*/ 251095 h 251095"/>
              <a:gd name="connsiteX0" fmla="*/ 0 w 615527"/>
              <a:gd name="connsiteY0" fmla="*/ 40128 h 251095"/>
              <a:gd name="connsiteX1" fmla="*/ 615527 w 615527"/>
              <a:gd name="connsiteY1" fmla="*/ 251095 h 251095"/>
              <a:gd name="connsiteX0" fmla="*/ 0 w 579668"/>
              <a:gd name="connsiteY0" fmla="*/ 40128 h 251095"/>
              <a:gd name="connsiteX1" fmla="*/ 579668 w 579668"/>
              <a:gd name="connsiteY1" fmla="*/ 251095 h 251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9668" h="251095">
                <a:moveTo>
                  <a:pt x="0" y="40128"/>
                </a:moveTo>
                <a:cubicBezTo>
                  <a:pt x="214768" y="207290"/>
                  <a:pt x="372857" y="0"/>
                  <a:pt x="579668" y="251095"/>
                </a:cubicBezTo>
              </a:path>
            </a:pathLst>
          </a:custGeom>
          <a:ln w="38100">
            <a:solidFill>
              <a:schemeClr val="accent2">
                <a:lumMod val="75000"/>
              </a:schemeClr>
            </a:solidFill>
            <a:headEnd type="none" w="lg" len="med"/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3715772" y="3927180"/>
            <a:ext cx="1819468" cy="1132050"/>
          </a:xfrm>
          <a:prstGeom prst="ellipse">
            <a:avLst/>
          </a:prstGeom>
          <a:gradFill flip="none" rotWithShape="1">
            <a:gsLst>
              <a:gs pos="53000">
                <a:schemeClr val="accent2">
                  <a:lumMod val="75000"/>
                </a:schemeClr>
              </a:gs>
              <a:gs pos="50000">
                <a:schemeClr val="accent1">
                  <a:tint val="44500"/>
                  <a:satMod val="160000"/>
                  <a:alpha val="43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Broadway" pitchFamily="82" charset="0"/>
              </a:rPr>
              <a:t>!</a:t>
            </a:r>
            <a:endParaRPr lang="en-US" dirty="0">
              <a:solidFill>
                <a:schemeClr val="accent2">
                  <a:lumMod val="50000"/>
                </a:schemeClr>
              </a:solidFill>
              <a:latin typeface="Broadway" pitchFamily="82" charset="0"/>
            </a:endParaRPr>
          </a:p>
          <a:p>
            <a:pPr algn="ctr"/>
            <a:endParaRPr lang="en-US" dirty="0"/>
          </a:p>
          <a:p>
            <a:pPr algn="ctr"/>
            <a:endParaRPr lang="en-US" sz="2000" dirty="0"/>
          </a:p>
        </p:txBody>
      </p:sp>
      <p:grpSp>
        <p:nvGrpSpPr>
          <p:cNvPr id="16" name="Group 15"/>
          <p:cNvGrpSpPr/>
          <p:nvPr/>
        </p:nvGrpSpPr>
        <p:grpSpPr>
          <a:xfrm>
            <a:off x="1975104" y="1920240"/>
            <a:ext cx="7074976" cy="3290806"/>
            <a:chOff x="1976034" y="1908875"/>
            <a:chExt cx="7074976" cy="3290806"/>
          </a:xfrm>
        </p:grpSpPr>
        <p:sp>
          <p:nvSpPr>
            <p:cNvPr id="12" name="Rectangle 11"/>
            <p:cNvSpPr/>
            <p:nvPr/>
          </p:nvSpPr>
          <p:spPr>
            <a:xfrm>
              <a:off x="7253691" y="1908875"/>
              <a:ext cx="1797319" cy="28892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976034" y="3794879"/>
              <a:ext cx="6958110" cy="14048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3263317" y="2819494"/>
            <a:ext cx="1384184" cy="629778"/>
            <a:chOff x="3263317" y="2819494"/>
            <a:chExt cx="1384184" cy="629778"/>
          </a:xfrm>
        </p:grpSpPr>
        <p:cxnSp>
          <p:nvCxnSpPr>
            <p:cNvPr id="18" name="Straight Arrow Connector 17"/>
            <p:cNvCxnSpPr/>
            <p:nvPr/>
          </p:nvCxnSpPr>
          <p:spPr>
            <a:xfrm rot="16200000" flipH="1">
              <a:off x="4451154" y="3008246"/>
              <a:ext cx="385099" cy="7595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stealth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>
              <a:off x="3263317" y="3447875"/>
              <a:ext cx="957743" cy="1397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stealth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TextBox 23"/>
          <p:cNvSpPr txBox="1"/>
          <p:nvPr/>
        </p:nvSpPr>
        <p:spPr>
          <a:xfrm>
            <a:off x="5083443" y="4928462"/>
            <a:ext cx="37970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That’s LR=10</a:t>
            </a:r>
            <a:r>
              <a:rPr lang="en-US" sz="2800" baseline="30000" dirty="0"/>
              <a:t>21</a:t>
            </a:r>
            <a:r>
              <a:rPr lang="en-US" sz="2800" dirty="0"/>
              <a:t> favoring </a:t>
            </a:r>
            <a:r>
              <a:rPr lang="en-US" sz="2800" i="1" dirty="0"/>
              <a:t>defense</a:t>
            </a:r>
            <a:r>
              <a:rPr lang="en-US" sz="2800" dirty="0"/>
              <a:t>!</a:t>
            </a:r>
          </a:p>
        </p:txBody>
      </p:sp>
      <p:cxnSp>
        <p:nvCxnSpPr>
          <p:cNvPr id="26" name="Straight Connector 25"/>
          <p:cNvCxnSpPr/>
          <p:nvPr/>
        </p:nvCxnSpPr>
        <p:spPr>
          <a:xfrm rot="10800000" flipV="1">
            <a:off x="3630533" y="2960175"/>
            <a:ext cx="3669170" cy="2247254"/>
          </a:xfrm>
          <a:prstGeom prst="line">
            <a:avLst/>
          </a:prstGeom>
          <a:ln w="508000" cmpd="sng">
            <a:solidFill>
              <a:schemeClr val="accent1">
                <a:shade val="95000"/>
                <a:satMod val="105000"/>
                <a:alpha val="51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0" grpId="1" animBg="1"/>
      <p:bldP spid="11" grpId="0" animBg="1"/>
      <p:bldP spid="11" grpId="1" animBg="1"/>
      <p:bldP spid="13" grpId="0" uiExpand="1" build="allAtOnce" animBg="1"/>
      <p:bldP spid="2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698500" y="3370521"/>
            <a:ext cx="4543351" cy="4997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3211033" y="3306726"/>
            <a:ext cx="1935125" cy="1137683"/>
          </a:xfrm>
          <a:prstGeom prst="roundRect">
            <a:avLst/>
          </a:prstGeom>
          <a:solidFill>
            <a:srgbClr val="FFFF00">
              <a:alpha val="47059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main ideas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641764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Define the problem</a:t>
            </a:r>
          </a:p>
          <a:p>
            <a:pPr lvl="1"/>
            <a:r>
              <a:rPr lang="en-US" dirty="0"/>
              <a:t>Define terms: “mixture”, “contributor”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>
                <a:solidFill>
                  <a:srgbClr val="7030A0"/>
                </a:solidFill>
              </a:rPr>
              <a:t>Horizontal</a:t>
            </a:r>
            <a:r>
              <a:rPr lang="en-US" dirty="0"/>
              <a:t> likelihood ratios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>
                <a:solidFill>
                  <a:srgbClr val="FF0000"/>
                </a:solidFill>
              </a:rPr>
              <a:t>Pr(M|S?)	Pr(M|S??)		prosecution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>
                <a:solidFill>
                  <a:srgbClr val="006600"/>
                </a:solidFill>
              </a:rPr>
              <a:t>Pr(M|??)	Pr(M|???)		defense</a:t>
            </a:r>
          </a:p>
          <a:p>
            <a:pPr>
              <a:buNone/>
            </a:pPr>
            <a:r>
              <a:rPr lang="en-US" dirty="0"/>
              <a:t>		# of contributors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1/22/2022</a:t>
            </a:fld>
            <a:endParaRPr lang="en-US" dirty="0"/>
          </a:p>
        </p:txBody>
      </p:sp>
      <p:grpSp>
        <p:nvGrpSpPr>
          <p:cNvPr id="21" name="Group 20"/>
          <p:cNvGrpSpPr/>
          <p:nvPr/>
        </p:nvGrpSpPr>
        <p:grpSpPr>
          <a:xfrm>
            <a:off x="913916" y="3158557"/>
            <a:ext cx="4239491" cy="1382267"/>
            <a:chOff x="913916" y="3158557"/>
            <a:chExt cx="4239491" cy="1382267"/>
          </a:xfrm>
        </p:grpSpPr>
        <p:sp>
          <p:nvSpPr>
            <p:cNvPr id="5" name="TextBox 4"/>
            <p:cNvSpPr txBox="1"/>
            <p:nvPr/>
          </p:nvSpPr>
          <p:spPr>
            <a:xfrm>
              <a:off x="2753782" y="3314700"/>
              <a:ext cx="29848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solidFill>
                    <a:srgbClr val="7030A0"/>
                  </a:solidFill>
                </a:rPr>
                <a:t>/</a:t>
              </a:r>
              <a:endParaRPr lang="en-US" sz="3200" dirty="0"/>
            </a:p>
          </p:txBody>
        </p:sp>
        <p:cxnSp>
          <p:nvCxnSpPr>
            <p:cNvPr id="9" name="Straight Arrow Connector 8"/>
            <p:cNvCxnSpPr/>
            <p:nvPr/>
          </p:nvCxnSpPr>
          <p:spPr>
            <a:xfrm>
              <a:off x="913916" y="4540824"/>
              <a:ext cx="4239491" cy="0"/>
            </a:xfrm>
            <a:prstGeom prst="straightConnector1">
              <a:avLst/>
            </a:prstGeom>
            <a:ln w="38100">
              <a:headEnd type="stealth" w="lg" len="lg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Freeform 16"/>
            <p:cNvSpPr/>
            <p:nvPr/>
          </p:nvSpPr>
          <p:spPr>
            <a:xfrm>
              <a:off x="2284328" y="3158557"/>
              <a:ext cx="569609" cy="413716"/>
            </a:xfrm>
            <a:custGeom>
              <a:avLst/>
              <a:gdLst>
                <a:gd name="connsiteX0" fmla="*/ 3464 w 710046"/>
                <a:gd name="connsiteY0" fmla="*/ 100445 h 516082"/>
                <a:gd name="connsiteX1" fmla="*/ 117764 w 710046"/>
                <a:gd name="connsiteY1" fmla="*/ 69273 h 516082"/>
                <a:gd name="connsiteX2" fmla="*/ 710046 w 710046"/>
                <a:gd name="connsiteY2" fmla="*/ 516082 h 516082"/>
                <a:gd name="connsiteX0" fmla="*/ 0 w 706582"/>
                <a:gd name="connsiteY0" fmla="*/ 0 h 415637"/>
                <a:gd name="connsiteX1" fmla="*/ 706582 w 706582"/>
                <a:gd name="connsiteY1" fmla="*/ 415637 h 415637"/>
                <a:gd name="connsiteX0" fmla="*/ 0 w 706582"/>
                <a:gd name="connsiteY0" fmla="*/ 0 h 415637"/>
                <a:gd name="connsiteX1" fmla="*/ 706582 w 706582"/>
                <a:gd name="connsiteY1" fmla="*/ 415637 h 415637"/>
                <a:gd name="connsiteX0" fmla="*/ 0 w 767757"/>
                <a:gd name="connsiteY0" fmla="*/ 0 h 364122"/>
                <a:gd name="connsiteX1" fmla="*/ 767757 w 767757"/>
                <a:gd name="connsiteY1" fmla="*/ 364122 h 364122"/>
                <a:gd name="connsiteX0" fmla="*/ 0 w 767757"/>
                <a:gd name="connsiteY0" fmla="*/ 0 h 364122"/>
                <a:gd name="connsiteX1" fmla="*/ 767757 w 767757"/>
                <a:gd name="connsiteY1" fmla="*/ 364122 h 364122"/>
                <a:gd name="connsiteX0" fmla="*/ 0 w 799954"/>
                <a:gd name="connsiteY0" fmla="*/ 0 h 296508"/>
                <a:gd name="connsiteX1" fmla="*/ 799954 w 799954"/>
                <a:gd name="connsiteY1" fmla="*/ 296508 h 296508"/>
                <a:gd name="connsiteX0" fmla="*/ 0 w 799954"/>
                <a:gd name="connsiteY0" fmla="*/ 0 h 296508"/>
                <a:gd name="connsiteX1" fmla="*/ 799954 w 799954"/>
                <a:gd name="connsiteY1" fmla="*/ 296508 h 296508"/>
                <a:gd name="connsiteX0" fmla="*/ 0 w 799954"/>
                <a:gd name="connsiteY0" fmla="*/ 0 h 296508"/>
                <a:gd name="connsiteX1" fmla="*/ 799954 w 799954"/>
                <a:gd name="connsiteY1" fmla="*/ 296508 h 296508"/>
                <a:gd name="connsiteX0" fmla="*/ 0 w 775523"/>
                <a:gd name="connsiteY0" fmla="*/ 0 h 406736"/>
                <a:gd name="connsiteX1" fmla="*/ 775523 w 775523"/>
                <a:gd name="connsiteY1" fmla="*/ 406736 h 406736"/>
                <a:gd name="connsiteX0" fmla="*/ 0 w 775523"/>
                <a:gd name="connsiteY0" fmla="*/ 0 h 406736"/>
                <a:gd name="connsiteX1" fmla="*/ 775523 w 775523"/>
                <a:gd name="connsiteY1" fmla="*/ 406736 h 406736"/>
                <a:gd name="connsiteX0" fmla="*/ 0 w 751093"/>
                <a:gd name="connsiteY0" fmla="*/ 0 h 406736"/>
                <a:gd name="connsiteX1" fmla="*/ 751093 w 751093"/>
                <a:gd name="connsiteY1" fmla="*/ 406736 h 406736"/>
                <a:gd name="connsiteX0" fmla="*/ 0 w 569609"/>
                <a:gd name="connsiteY0" fmla="*/ 0 h 413716"/>
                <a:gd name="connsiteX1" fmla="*/ 569609 w 569609"/>
                <a:gd name="connsiteY1" fmla="*/ 413716 h 413716"/>
                <a:gd name="connsiteX0" fmla="*/ 19126 w 588735"/>
                <a:gd name="connsiteY0" fmla="*/ 0 h 413716"/>
                <a:gd name="connsiteX1" fmla="*/ 588735 w 588735"/>
                <a:gd name="connsiteY1" fmla="*/ 413716 h 413716"/>
                <a:gd name="connsiteX0" fmla="*/ 0 w 569609"/>
                <a:gd name="connsiteY0" fmla="*/ 0 h 413716"/>
                <a:gd name="connsiteX1" fmla="*/ 569609 w 569609"/>
                <a:gd name="connsiteY1" fmla="*/ 413716 h 413716"/>
                <a:gd name="connsiteX0" fmla="*/ 0 w 569609"/>
                <a:gd name="connsiteY0" fmla="*/ 0 h 413716"/>
                <a:gd name="connsiteX1" fmla="*/ 569609 w 569609"/>
                <a:gd name="connsiteY1" fmla="*/ 413716 h 413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69609" h="413716">
                  <a:moveTo>
                    <a:pt x="0" y="0"/>
                  </a:moveTo>
                  <a:cubicBezTo>
                    <a:pt x="19264" y="204691"/>
                    <a:pt x="251845" y="231599"/>
                    <a:pt x="569609" y="413716"/>
                  </a:cubicBezTo>
                </a:path>
              </a:pathLst>
            </a:custGeom>
            <a:ln w="25400">
              <a:solidFill>
                <a:srgbClr val="7030A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3231573" y="3105318"/>
            <a:ext cx="2712027" cy="1674497"/>
            <a:chOff x="3231573" y="3105318"/>
            <a:chExt cx="2712027" cy="1674497"/>
          </a:xfrm>
        </p:grpSpPr>
        <p:cxnSp>
          <p:nvCxnSpPr>
            <p:cNvPr id="7" name="Straight Arrow Connector 6"/>
            <p:cNvCxnSpPr/>
            <p:nvPr/>
          </p:nvCxnSpPr>
          <p:spPr>
            <a:xfrm>
              <a:off x="5943600" y="3366655"/>
              <a:ext cx="0" cy="987136"/>
            </a:xfrm>
            <a:prstGeom prst="straightConnector1">
              <a:avLst/>
            </a:prstGeom>
            <a:ln w="38100">
              <a:headEnd type="stealth" w="lg" len="lg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 rot="16200000">
              <a:off x="4782791" y="3711734"/>
              <a:ext cx="16744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Vertical LR</a:t>
              </a:r>
            </a:p>
          </p:txBody>
        </p:sp>
        <p:cxnSp>
          <p:nvCxnSpPr>
            <p:cNvPr id="16" name="Straight Connector 15"/>
            <p:cNvCxnSpPr/>
            <p:nvPr/>
          </p:nvCxnSpPr>
          <p:spPr>
            <a:xfrm>
              <a:off x="3231573" y="3896591"/>
              <a:ext cx="17872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Freeform 17"/>
            <p:cNvSpPr/>
            <p:nvPr/>
          </p:nvSpPr>
          <p:spPr>
            <a:xfrm flipH="1">
              <a:off x="5022538" y="3436806"/>
              <a:ext cx="468858" cy="414294"/>
            </a:xfrm>
            <a:custGeom>
              <a:avLst/>
              <a:gdLst>
                <a:gd name="connsiteX0" fmla="*/ 3464 w 710046"/>
                <a:gd name="connsiteY0" fmla="*/ 100445 h 516082"/>
                <a:gd name="connsiteX1" fmla="*/ 117764 w 710046"/>
                <a:gd name="connsiteY1" fmla="*/ 69273 h 516082"/>
                <a:gd name="connsiteX2" fmla="*/ 710046 w 710046"/>
                <a:gd name="connsiteY2" fmla="*/ 516082 h 516082"/>
                <a:gd name="connsiteX0" fmla="*/ 0 w 706582"/>
                <a:gd name="connsiteY0" fmla="*/ 0 h 415637"/>
                <a:gd name="connsiteX1" fmla="*/ 706582 w 706582"/>
                <a:gd name="connsiteY1" fmla="*/ 415637 h 415637"/>
                <a:gd name="connsiteX0" fmla="*/ 0 w 706582"/>
                <a:gd name="connsiteY0" fmla="*/ 0 h 415637"/>
                <a:gd name="connsiteX1" fmla="*/ 706582 w 706582"/>
                <a:gd name="connsiteY1" fmla="*/ 415637 h 415637"/>
                <a:gd name="connsiteX0" fmla="*/ 0 w 767757"/>
                <a:gd name="connsiteY0" fmla="*/ 0 h 364122"/>
                <a:gd name="connsiteX1" fmla="*/ 767757 w 767757"/>
                <a:gd name="connsiteY1" fmla="*/ 364122 h 364122"/>
                <a:gd name="connsiteX0" fmla="*/ 0 w 767757"/>
                <a:gd name="connsiteY0" fmla="*/ 0 h 364122"/>
                <a:gd name="connsiteX1" fmla="*/ 767757 w 767757"/>
                <a:gd name="connsiteY1" fmla="*/ 364122 h 364122"/>
                <a:gd name="connsiteX0" fmla="*/ 0 w 799954"/>
                <a:gd name="connsiteY0" fmla="*/ 0 h 296508"/>
                <a:gd name="connsiteX1" fmla="*/ 799954 w 799954"/>
                <a:gd name="connsiteY1" fmla="*/ 296508 h 296508"/>
                <a:gd name="connsiteX0" fmla="*/ 0 w 799954"/>
                <a:gd name="connsiteY0" fmla="*/ 0 h 296508"/>
                <a:gd name="connsiteX1" fmla="*/ 799954 w 799954"/>
                <a:gd name="connsiteY1" fmla="*/ 296508 h 296508"/>
                <a:gd name="connsiteX0" fmla="*/ 0 w 799954"/>
                <a:gd name="connsiteY0" fmla="*/ 0 h 296508"/>
                <a:gd name="connsiteX1" fmla="*/ 799954 w 799954"/>
                <a:gd name="connsiteY1" fmla="*/ 296508 h 296508"/>
                <a:gd name="connsiteX0" fmla="*/ 0 w 667061"/>
                <a:gd name="connsiteY0" fmla="*/ 0 h 409579"/>
                <a:gd name="connsiteX1" fmla="*/ 667061 w 667061"/>
                <a:gd name="connsiteY1" fmla="*/ 409579 h 409579"/>
                <a:gd name="connsiteX0" fmla="*/ 0 w 667061"/>
                <a:gd name="connsiteY0" fmla="*/ 0 h 409579"/>
                <a:gd name="connsiteX1" fmla="*/ 667061 w 667061"/>
                <a:gd name="connsiteY1" fmla="*/ 409579 h 409579"/>
                <a:gd name="connsiteX0" fmla="*/ 0 w 667061"/>
                <a:gd name="connsiteY0" fmla="*/ 4715 h 414294"/>
                <a:gd name="connsiteX1" fmla="*/ 667061 w 667061"/>
                <a:gd name="connsiteY1" fmla="*/ 414294 h 414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67061" h="414294">
                  <a:moveTo>
                    <a:pt x="0" y="4715"/>
                  </a:moveTo>
                  <a:cubicBezTo>
                    <a:pt x="236076" y="0"/>
                    <a:pt x="355823" y="181026"/>
                    <a:pt x="667061" y="414294"/>
                  </a:cubicBezTo>
                </a:path>
              </a:pathLst>
            </a:custGeom>
            <a:ln w="2540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-102782" y="3583172"/>
            <a:ext cx="6546063" cy="2582010"/>
            <a:chOff x="-102782" y="3583172"/>
            <a:chExt cx="6546063" cy="2582010"/>
          </a:xfrm>
        </p:grpSpPr>
        <p:sp>
          <p:nvSpPr>
            <p:cNvPr id="22" name="TextBox 21"/>
            <p:cNvSpPr txBox="1"/>
            <p:nvPr/>
          </p:nvSpPr>
          <p:spPr>
            <a:xfrm>
              <a:off x="2114822" y="5241852"/>
              <a:ext cx="1797921" cy="923330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pPr>
                <a:tabLst>
                  <a:tab pos="1828800" algn="l"/>
                </a:tabLst>
              </a:pPr>
              <a:r>
                <a:rPr lang="en-US" b="1" dirty="0"/>
                <a:t>L</a:t>
              </a:r>
              <a:r>
                <a:rPr lang="en-US" dirty="0"/>
                <a:t>ikelihood of</a:t>
              </a:r>
            </a:p>
            <a:p>
              <a:pPr>
                <a:tabLst>
                  <a:tab pos="1828800" algn="l"/>
                </a:tabLst>
              </a:pPr>
              <a:r>
                <a:rPr lang="en-US" dirty="0">
                  <a:solidFill>
                    <a:srgbClr val="FF0000"/>
                  </a:solidFill>
                </a:rPr>
                <a:t>S</a:t>
              </a:r>
              <a:r>
                <a:rPr lang="en-US" dirty="0"/>
                <a:t> + 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  <a:r>
                <a:rPr lang="en-US" dirty="0"/>
                <a:t> unknown</a:t>
              </a:r>
            </a:p>
            <a:p>
              <a:pPr>
                <a:tabLst>
                  <a:tab pos="1828800" algn="l"/>
                </a:tabLst>
              </a:pPr>
              <a:r>
                <a:rPr lang="en-US" dirty="0"/>
                <a:t>to give </a:t>
              </a:r>
              <a:r>
                <a:rPr lang="en-US" dirty="0">
                  <a:solidFill>
                    <a:srgbClr val="FF0000"/>
                  </a:solidFill>
                </a:rPr>
                <a:t>M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915337" y="5234757"/>
              <a:ext cx="2527944" cy="92333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>
                <a:tabLst>
                  <a:tab pos="1828800" algn="l"/>
                </a:tabLst>
              </a:pPr>
              <a:r>
                <a:rPr lang="en-US" dirty="0">
                  <a:solidFill>
                    <a:srgbClr val="FF0000"/>
                  </a:solidFill>
                </a:rPr>
                <a:t>M </a:t>
              </a:r>
              <a:r>
                <a:rPr lang="en-US" dirty="0"/>
                <a:t>=mixture</a:t>
              </a:r>
            </a:p>
            <a:p>
              <a:pPr>
                <a:tabLst>
                  <a:tab pos="1828800" algn="l"/>
                </a:tabLst>
              </a:pPr>
              <a:r>
                <a:rPr lang="en-US" dirty="0">
                  <a:solidFill>
                    <a:srgbClr val="FF0000"/>
                  </a:solidFill>
                </a:rPr>
                <a:t>S</a:t>
              </a:r>
              <a:r>
                <a:rPr lang="en-US" dirty="0"/>
                <a:t> = suspect</a:t>
              </a:r>
            </a:p>
            <a:p>
              <a:pPr>
                <a:tabLst>
                  <a:tab pos="1828800" algn="l"/>
                </a:tabLst>
              </a:pPr>
              <a:r>
                <a:rPr lang="en-US" dirty="0">
                  <a:solidFill>
                    <a:srgbClr val="FF0000"/>
                  </a:solidFill>
                </a:rPr>
                <a:t>?</a:t>
              </a:r>
              <a:r>
                <a:rPr lang="en-US" dirty="0"/>
                <a:t> = unknown genotype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25" name="Freeform 24"/>
            <p:cNvSpPr/>
            <p:nvPr/>
          </p:nvSpPr>
          <p:spPr>
            <a:xfrm>
              <a:off x="-102782" y="3583172"/>
              <a:ext cx="2165497" cy="1807535"/>
            </a:xfrm>
            <a:custGeom>
              <a:avLst/>
              <a:gdLst>
                <a:gd name="connsiteX0" fmla="*/ 0 w 1318437"/>
                <a:gd name="connsiteY0" fmla="*/ 0 h 1807535"/>
                <a:gd name="connsiteX1" fmla="*/ 1318437 w 1318437"/>
                <a:gd name="connsiteY1" fmla="*/ 1807535 h 1807535"/>
                <a:gd name="connsiteX0" fmla="*/ 443023 w 1761460"/>
                <a:gd name="connsiteY0" fmla="*/ 0 h 1807535"/>
                <a:gd name="connsiteX1" fmla="*/ 1761460 w 1761460"/>
                <a:gd name="connsiteY1" fmla="*/ 1807535 h 1807535"/>
                <a:gd name="connsiteX0" fmla="*/ 443023 w 1761460"/>
                <a:gd name="connsiteY0" fmla="*/ 0 h 1807535"/>
                <a:gd name="connsiteX1" fmla="*/ 1761460 w 1761460"/>
                <a:gd name="connsiteY1" fmla="*/ 1807535 h 1807535"/>
                <a:gd name="connsiteX0" fmla="*/ 847060 w 2165497"/>
                <a:gd name="connsiteY0" fmla="*/ 0 h 1807535"/>
                <a:gd name="connsiteX1" fmla="*/ 2165497 w 2165497"/>
                <a:gd name="connsiteY1" fmla="*/ 1807535 h 1807535"/>
                <a:gd name="connsiteX0" fmla="*/ 847060 w 2165497"/>
                <a:gd name="connsiteY0" fmla="*/ 0 h 1807535"/>
                <a:gd name="connsiteX1" fmla="*/ 2165497 w 2165497"/>
                <a:gd name="connsiteY1" fmla="*/ 1807535 h 1807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65497" h="1807535">
                  <a:moveTo>
                    <a:pt x="847060" y="0"/>
                  </a:moveTo>
                  <a:cubicBezTo>
                    <a:pt x="0" y="102782"/>
                    <a:pt x="725966" y="1651590"/>
                    <a:pt x="2165497" y="1807535"/>
                  </a:cubicBezTo>
                </a:path>
              </a:pathLst>
            </a:custGeom>
            <a:ln w="3810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4" grpId="0" animBg="1"/>
      <p:bldP spid="14" grpId="1" animBg="1"/>
      <p:bldP spid="3" grpId="0" uiExpand="1" build="p" bldLvl="3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calculate a likelihood Pr(</a:t>
            </a:r>
            <a:r>
              <a:rPr lang="en-US" dirty="0" err="1"/>
              <a:t>M|references</a:t>
            </a:r>
            <a:r>
              <a:rPr lang="en-US" dirty="0"/>
              <a:t>, </a:t>
            </a:r>
            <a:r>
              <a:rPr lang="en-US" i="1" dirty="0"/>
              <a:t>n</a:t>
            </a:r>
            <a:r>
              <a:rPr lang="en-US" dirty="0"/>
              <a:t>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20738"/>
            <a:ext cx="8229600" cy="3092525"/>
          </a:xfrm>
        </p:spPr>
        <p:txBody>
          <a:bodyPr/>
          <a:lstStyle/>
          <a:p>
            <a:r>
              <a:rPr lang="en-US" sz="2800" dirty="0"/>
              <a:t>Let an “atomic” hypothesis </a:t>
            </a:r>
            <a:r>
              <a:rPr lang="en-US" sz="2800" i="1" dirty="0"/>
              <a:t>H</a:t>
            </a:r>
            <a:r>
              <a:rPr lang="en-US" sz="2800" dirty="0"/>
              <a:t>(</a:t>
            </a:r>
            <a:r>
              <a:rPr lang="en-US" sz="2800" i="1" dirty="0"/>
              <a:t>n</a:t>
            </a:r>
            <a:r>
              <a:rPr lang="en-US" sz="2800" dirty="0"/>
              <a:t>, {</a:t>
            </a:r>
            <a:r>
              <a:rPr lang="en-US" sz="2800" i="1" dirty="0"/>
              <a:t>G</a:t>
            </a:r>
            <a:r>
              <a:rPr lang="en-US" sz="2800" dirty="0"/>
              <a:t>}, </a:t>
            </a:r>
            <a:r>
              <a:rPr lang="en-US" sz="2800" i="1" dirty="0"/>
              <a:t>c</a:t>
            </a:r>
            <a:r>
              <a:rPr lang="en-US" sz="2800" dirty="0"/>
              <a:t>) explanation of a mixture be of the form</a:t>
            </a:r>
          </a:p>
          <a:p>
            <a:pPr lvl="1"/>
            <a:r>
              <a:rPr lang="en-US" sz="2400" i="1" dirty="0"/>
              <a:t>n </a:t>
            </a:r>
            <a:r>
              <a:rPr lang="en-US" sz="2400" dirty="0"/>
              <a:t>= fixed number of contributors, i.e. </a:t>
            </a:r>
            <a:r>
              <a:rPr lang="en-US" sz="2400" i="1" dirty="0"/>
              <a:t>n</a:t>
            </a:r>
            <a:r>
              <a:rPr lang="en-US" sz="2400" dirty="0"/>
              <a:t>=2.</a:t>
            </a:r>
          </a:p>
          <a:p>
            <a:pPr lvl="1"/>
            <a:r>
              <a:rPr lang="en-US" sz="2400" dirty="0"/>
              <a:t>{G} = </a:t>
            </a:r>
            <a:r>
              <a:rPr lang="en-US" sz="2400" i="1" dirty="0"/>
              <a:t>n</a:t>
            </a:r>
            <a:r>
              <a:rPr lang="en-US" sz="2400" dirty="0"/>
              <a:t> specified genotypes, i.e. </a:t>
            </a:r>
            <a:r>
              <a:rPr lang="en-US" sz="2400" i="1" dirty="0"/>
              <a:t>G</a:t>
            </a:r>
            <a:r>
              <a:rPr lang="en-US" sz="2400" baseline="-25000" dirty="0"/>
              <a:t>1</a:t>
            </a:r>
            <a:r>
              <a:rPr lang="en-US" sz="2400" dirty="0"/>
              <a:t>, </a:t>
            </a:r>
            <a:r>
              <a:rPr lang="en-US" sz="2400" i="1" dirty="0"/>
              <a:t>G</a:t>
            </a:r>
            <a:r>
              <a:rPr lang="en-US" sz="2400" baseline="-25000" dirty="0"/>
              <a:t>2</a:t>
            </a:r>
          </a:p>
          <a:p>
            <a:pPr lvl="1"/>
            <a:r>
              <a:rPr lang="en-US" sz="2400" i="1" dirty="0"/>
              <a:t>c</a:t>
            </a:r>
            <a:r>
              <a:rPr lang="en-US" sz="2400" dirty="0"/>
              <a:t> = </a:t>
            </a:r>
            <a:r>
              <a:rPr lang="en-US" sz="2400" i="1" dirty="0"/>
              <a:t>n </a:t>
            </a:r>
            <a:r>
              <a:rPr lang="en-US" sz="2400" dirty="0"/>
              <a:t>fixed contribution proportions, i.e. {75%, 25%)</a:t>
            </a:r>
          </a:p>
          <a:p>
            <a:r>
              <a:rPr lang="en-US" sz="2800" dirty="0"/>
              <a:t>Example:   (show 2-locus 2-contrib rectangle plot). Evaluate Pr(M|</a:t>
            </a:r>
            <a:r>
              <a:rPr lang="en-US" sz="2800" i="1" dirty="0"/>
              <a:t>H</a:t>
            </a:r>
            <a:r>
              <a:rPr lang="en-US" sz="2800" dirty="0"/>
              <a:t>) per gamma model</a:t>
            </a:r>
          </a:p>
          <a:p>
            <a:r>
              <a:rPr lang="en-US" sz="2800" dirty="0"/>
              <a:t>Compute &amp; average many atomic L’s.</a:t>
            </a:r>
          </a:p>
          <a:p>
            <a:pPr lvl="1"/>
            <a:endParaRPr lang="en-US" sz="2400" dirty="0"/>
          </a:p>
          <a:p>
            <a:pPr lvl="1"/>
            <a:endParaRPr lang="en-US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1/22/2022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the trick?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588" y="1600200"/>
            <a:ext cx="8312631" cy="4525963"/>
          </a:xfrm>
        </p:spPr>
        <p:txBody>
          <a:bodyPr/>
          <a:lstStyle/>
          <a:p>
            <a:r>
              <a:rPr lang="en-US" sz="2800" dirty="0"/>
              <a:t>Define</a:t>
            </a:r>
          </a:p>
          <a:p>
            <a:pPr lvl="1"/>
            <a:r>
              <a:rPr lang="en-US" sz="2400" dirty="0"/>
              <a:t>What is a mixture?</a:t>
            </a:r>
          </a:p>
          <a:p>
            <a:pPr lvl="1"/>
            <a:r>
              <a:rPr lang="en-US" sz="2400" dirty="0"/>
              <a:t>What is a contributor?</a:t>
            </a:r>
          </a:p>
          <a:p>
            <a:r>
              <a:rPr lang="en-US" sz="2700" dirty="0"/>
              <a:t>Calculate </a:t>
            </a:r>
            <a:r>
              <a:rPr lang="en-US" sz="2700" b="1" dirty="0"/>
              <a:t>likelihood</a:t>
            </a:r>
            <a:r>
              <a:rPr lang="en-US" sz="2700" dirty="0"/>
              <a:t>s; </a:t>
            </a:r>
            <a:r>
              <a:rPr lang="en-US" sz="2700" u="sng" dirty="0"/>
              <a:t>directly</a:t>
            </a:r>
            <a:r>
              <a:rPr lang="en-US" sz="2700" dirty="0"/>
              <a:t> (not via </a:t>
            </a:r>
            <a:r>
              <a:rPr lang="en-US" sz="2700" dirty="0" err="1"/>
              <a:t>deconvolution</a:t>
            </a:r>
            <a:r>
              <a:rPr lang="en-US" sz="2700" dirty="0"/>
              <a:t>) evaluate likelihoods Pr(Mixture | Hypothesis)</a:t>
            </a:r>
          </a:p>
          <a:p>
            <a:pPr lvl="1"/>
            <a:r>
              <a:rPr lang="en-US" sz="2400" dirty="0"/>
              <a:t>Then all likelihood </a:t>
            </a:r>
            <a:r>
              <a:rPr lang="en-US" sz="2400" i="1" dirty="0"/>
              <a:t>ratios</a:t>
            </a:r>
            <a:r>
              <a:rPr lang="en-US" sz="2400" dirty="0"/>
              <a:t> including horizontal ones are immediately available.</a:t>
            </a:r>
          </a:p>
          <a:p>
            <a:pPr lvl="1"/>
            <a:r>
              <a:rPr lang="en-US" sz="2400" dirty="0"/>
              <a:t>Whereas the </a:t>
            </a:r>
            <a:r>
              <a:rPr lang="en-US" sz="2400" dirty="0" err="1"/>
              <a:t>deconvolution</a:t>
            </a:r>
            <a:r>
              <a:rPr lang="en-US" sz="2400" dirty="0"/>
              <a:t> approach bypasses likelihoods, obtains only (vertical) likelihood ratios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1/22/2022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C09A7-F02B-4D0B-8F47-16B9203C2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Defining “mixture”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9EF966-C49E-4E5D-B168-39FB37D9FF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either of</a:t>
            </a:r>
          </a:p>
          <a:p>
            <a:pPr lvl="1"/>
            <a:r>
              <a:rPr lang="en-US" b="1" i="1" dirty="0"/>
              <a:t>substance</a:t>
            </a:r>
            <a:r>
              <a:rPr lang="en-US" dirty="0"/>
              <a:t> — mixture of biological material, DNA</a:t>
            </a:r>
          </a:p>
          <a:p>
            <a:pPr lvl="1"/>
            <a:r>
              <a:rPr lang="en-US" b="1" i="1" dirty="0"/>
              <a:t>data</a:t>
            </a:r>
            <a:r>
              <a:rPr lang="en-US" dirty="0"/>
              <a:t> — lists and numbers (typically an annotated EPG) obtained from processing mixture substance.</a:t>
            </a:r>
          </a:p>
          <a:p>
            <a:r>
              <a:rPr lang="en-US" dirty="0"/>
              <a:t>Software analyzes mixture </a:t>
            </a:r>
            <a:r>
              <a:rPr lang="en-US" b="1" i="1" dirty="0"/>
              <a:t>data</a:t>
            </a:r>
            <a:r>
              <a:rPr lang="en-US" dirty="0"/>
              <a:t>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9AB96-613E-41A4-BE51-EFCFD8872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1/22/2022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8012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Oval 32"/>
          <p:cNvSpPr/>
          <p:nvPr/>
        </p:nvSpPr>
        <p:spPr>
          <a:xfrm>
            <a:off x="3179617" y="3368606"/>
            <a:ext cx="2379519" cy="872837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What is a mixture?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32605"/>
            <a:ext cx="7907482" cy="4525963"/>
          </a:xfrm>
        </p:spPr>
        <p:txBody>
          <a:bodyPr/>
          <a:lstStyle/>
          <a:p>
            <a:r>
              <a:rPr lang="en-US" dirty="0"/>
              <a:t>Biological material, i.e. DNA, or cells? (“goo”)</a:t>
            </a:r>
          </a:p>
          <a:p>
            <a:pPr lvl="1"/>
            <a:r>
              <a:rPr lang="en-US" dirty="0"/>
              <a:t>“Ground truth”</a:t>
            </a:r>
          </a:p>
          <a:p>
            <a:r>
              <a:rPr lang="en-US" dirty="0"/>
              <a:t>Or information? (“data”)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>
              <a:spcBef>
                <a:spcPts val="0"/>
              </a:spcBef>
            </a:pPr>
            <a:r>
              <a:rPr lang="en-US" dirty="0"/>
              <a:t># contributors is a property of the </a:t>
            </a:r>
            <a:r>
              <a:rPr lang="en-US" i="1" dirty="0"/>
              <a:t>data</a:t>
            </a:r>
            <a:r>
              <a:rPr lang="en-US" dirty="0"/>
              <a:t>, not of the </a:t>
            </a:r>
            <a:r>
              <a:rPr lang="en-US" i="1" dirty="0"/>
              <a:t>goo</a:t>
            </a:r>
            <a:r>
              <a:rPr lang="en-US" dirty="0"/>
              <a:t>.</a:t>
            </a:r>
          </a:p>
          <a:p>
            <a:pPr>
              <a:spcBef>
                <a:spcPts val="0"/>
              </a:spcBef>
            </a:pPr>
            <a:r>
              <a:rPr lang="en-US" dirty="0"/>
              <a:t>Hence our concern is with </a:t>
            </a:r>
            <a:r>
              <a:rPr lang="en-US" sz="3600" b="1" dirty="0">
                <a:solidFill>
                  <a:srgbClr val="FF0000"/>
                </a:solidFill>
              </a:rPr>
              <a:t>Mixture data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1/22/2022</a:t>
            </a:fld>
            <a:endParaRPr lang="en-US"/>
          </a:p>
        </p:txBody>
      </p:sp>
      <p:sp>
        <p:nvSpPr>
          <p:cNvPr id="1026" name="AutoShape 2" descr="Image result for diagram of human cel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8" name="AutoShape 4" descr="Image result for diagram of human cel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32" name="Group 31"/>
          <p:cNvGrpSpPr/>
          <p:nvPr/>
        </p:nvGrpSpPr>
        <p:grpSpPr>
          <a:xfrm>
            <a:off x="7013864" y="831269"/>
            <a:ext cx="1870363" cy="1886402"/>
            <a:chOff x="7013864" y="831269"/>
            <a:chExt cx="1870363" cy="1886402"/>
          </a:xfrm>
        </p:grpSpPr>
        <p:pic>
          <p:nvPicPr>
            <p:cNvPr id="7" name="Picture 6" descr="Human cell.jpg"/>
            <p:cNvPicPr>
              <a:picLocks noChangeAspect="1"/>
            </p:cNvPicPr>
            <p:nvPr/>
          </p:nvPicPr>
          <p:blipFill>
            <a:blip r:embed="rId3" cstate="print"/>
            <a:srcRect l="9859" t="19299" r="5634" b="12826"/>
            <a:stretch>
              <a:fillRect/>
            </a:stretch>
          </p:blipFill>
          <p:spPr>
            <a:xfrm>
              <a:off x="7013864" y="831269"/>
              <a:ext cx="1870363" cy="1569027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7387936" y="2348339"/>
              <a:ext cx="13901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Mixture goo</a:t>
              </a: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3353444" y="3527886"/>
            <a:ext cx="21643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Mixture data</a:t>
            </a:r>
          </a:p>
        </p:txBody>
      </p:sp>
      <p:pic>
        <p:nvPicPr>
          <p:cNvPr id="13" name="Picture 12" descr="327 M  LRs 2019-2-10 12.324h(epg).jpg"/>
          <p:cNvPicPr>
            <a:picLocks noChangeAspect="1"/>
          </p:cNvPicPr>
          <p:nvPr/>
        </p:nvPicPr>
        <p:blipFill>
          <a:blip r:embed="rId4" cstate="print"/>
          <a:srcRect l="32046" t="9885" r="45541" b="78041"/>
          <a:stretch>
            <a:fillRect/>
          </a:stretch>
        </p:blipFill>
        <p:spPr>
          <a:xfrm>
            <a:off x="1009063" y="3308223"/>
            <a:ext cx="2117197" cy="1475908"/>
          </a:xfrm>
          <a:prstGeom prst="rect">
            <a:avLst/>
          </a:prstGeom>
        </p:spPr>
      </p:pic>
      <p:cxnSp>
        <p:nvCxnSpPr>
          <p:cNvPr id="17" name="Straight Connector 16"/>
          <p:cNvCxnSpPr/>
          <p:nvPr/>
        </p:nvCxnSpPr>
        <p:spPr>
          <a:xfrm>
            <a:off x="1470453" y="4420326"/>
            <a:ext cx="1507525" cy="0"/>
          </a:xfrm>
          <a:prstGeom prst="line">
            <a:avLst/>
          </a:prstGeom>
          <a:ln w="25400">
            <a:solidFill>
              <a:schemeClr val="tx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331370" y="4245366"/>
            <a:ext cx="2172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Detection threshold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605106" y="4420331"/>
            <a:ext cx="1224432" cy="111211"/>
          </a:xfrm>
          <a:prstGeom prst="rect">
            <a:avLst/>
          </a:prstGeom>
          <a:solidFill>
            <a:srgbClr val="1F497D">
              <a:alpha val="2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0" name="Group 29"/>
          <p:cNvGrpSpPr/>
          <p:nvPr/>
        </p:nvGrpSpPr>
        <p:grpSpPr>
          <a:xfrm>
            <a:off x="5458045" y="3233883"/>
            <a:ext cx="2286875" cy="1475155"/>
            <a:chOff x="5458045" y="2691600"/>
            <a:chExt cx="2286875" cy="1475155"/>
          </a:xfrm>
        </p:grpSpPr>
        <p:pic>
          <p:nvPicPr>
            <p:cNvPr id="21" name="Picture 20" descr="327 M  LRs 2019-2-10 12.324h(epg).jpg"/>
            <p:cNvPicPr>
              <a:picLocks noChangeAspect="1"/>
            </p:cNvPicPr>
            <p:nvPr/>
          </p:nvPicPr>
          <p:blipFill>
            <a:blip r:embed="rId4" cstate="print"/>
            <a:srcRect l="32046" t="9885" r="45541" b="78047"/>
            <a:stretch>
              <a:fillRect/>
            </a:stretch>
          </p:blipFill>
          <p:spPr>
            <a:xfrm>
              <a:off x="5627723" y="2691600"/>
              <a:ext cx="2117197" cy="1475155"/>
            </a:xfrm>
            <a:prstGeom prst="rect">
              <a:avLst/>
            </a:prstGeom>
          </p:spPr>
        </p:pic>
        <p:cxnSp>
          <p:nvCxnSpPr>
            <p:cNvPr id="22" name="Straight Connector 21"/>
            <p:cNvCxnSpPr/>
            <p:nvPr/>
          </p:nvCxnSpPr>
          <p:spPr>
            <a:xfrm>
              <a:off x="6089113" y="3593634"/>
              <a:ext cx="1507525" cy="0"/>
            </a:xfrm>
            <a:prstGeom prst="line">
              <a:avLst/>
            </a:prstGeom>
            <a:ln w="25400">
              <a:solidFill>
                <a:schemeClr val="tx2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6217069" y="3580644"/>
              <a:ext cx="1224432" cy="317044"/>
            </a:xfrm>
            <a:prstGeom prst="rect">
              <a:avLst/>
            </a:prstGeom>
            <a:solidFill>
              <a:srgbClr val="1F497D">
                <a:alpha val="21961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 25"/>
            <p:cNvSpPr/>
            <p:nvPr/>
          </p:nvSpPr>
          <p:spPr>
            <a:xfrm>
              <a:off x="5458045" y="3636084"/>
              <a:ext cx="482010" cy="258727"/>
            </a:xfrm>
            <a:custGeom>
              <a:avLst/>
              <a:gdLst>
                <a:gd name="connsiteX0" fmla="*/ 0 w 1137684"/>
                <a:gd name="connsiteY0" fmla="*/ 85060 h 85060"/>
                <a:gd name="connsiteX1" fmla="*/ 1137684 w 1137684"/>
                <a:gd name="connsiteY1" fmla="*/ 0 h 85060"/>
                <a:gd name="connsiteX0" fmla="*/ 0 w 1137684"/>
                <a:gd name="connsiteY0" fmla="*/ 85060 h 99238"/>
                <a:gd name="connsiteX1" fmla="*/ 1137684 w 1137684"/>
                <a:gd name="connsiteY1" fmla="*/ 0 h 99238"/>
                <a:gd name="connsiteX0" fmla="*/ 92149 w 482010"/>
                <a:gd name="connsiteY0" fmla="*/ 244549 h 258727"/>
                <a:gd name="connsiteX1" fmla="*/ 379228 w 482010"/>
                <a:gd name="connsiteY1" fmla="*/ 0 h 258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2010" h="258727">
                  <a:moveTo>
                    <a:pt x="92149" y="244549"/>
                  </a:moveTo>
                  <a:cubicBezTo>
                    <a:pt x="482010" y="258727"/>
                    <a:pt x="0" y="28353"/>
                    <a:pt x="379228" y="0"/>
                  </a:cubicBezTo>
                </a:path>
              </a:pathLst>
            </a:custGeom>
            <a:ln w="25400">
              <a:solidFill>
                <a:schemeClr val="tx2">
                  <a:lumMod val="75000"/>
                </a:schemeClr>
              </a:solidFill>
              <a:tailEnd type="stealth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Freeform 26"/>
          <p:cNvSpPr/>
          <p:nvPr/>
        </p:nvSpPr>
        <p:spPr>
          <a:xfrm flipH="1">
            <a:off x="2981351" y="4406616"/>
            <a:ext cx="349400" cy="78628"/>
          </a:xfrm>
          <a:custGeom>
            <a:avLst/>
            <a:gdLst>
              <a:gd name="connsiteX0" fmla="*/ 0 w 1137684"/>
              <a:gd name="connsiteY0" fmla="*/ 85060 h 85060"/>
              <a:gd name="connsiteX1" fmla="*/ 1137684 w 1137684"/>
              <a:gd name="connsiteY1" fmla="*/ 0 h 85060"/>
              <a:gd name="connsiteX0" fmla="*/ 0 w 1137684"/>
              <a:gd name="connsiteY0" fmla="*/ 85060 h 99238"/>
              <a:gd name="connsiteX1" fmla="*/ 1137684 w 1137684"/>
              <a:gd name="connsiteY1" fmla="*/ 0 h 99238"/>
              <a:gd name="connsiteX0" fmla="*/ 92149 w 482010"/>
              <a:gd name="connsiteY0" fmla="*/ 244549 h 258727"/>
              <a:gd name="connsiteX1" fmla="*/ 379228 w 482010"/>
              <a:gd name="connsiteY1" fmla="*/ 0 h 258727"/>
              <a:gd name="connsiteX0" fmla="*/ 180200 w 570061"/>
              <a:gd name="connsiteY0" fmla="*/ 0 h 48665"/>
              <a:gd name="connsiteX1" fmla="*/ 379228 w 570061"/>
              <a:gd name="connsiteY1" fmla="*/ 20312 h 48665"/>
              <a:gd name="connsiteX0" fmla="*/ 17795 w 407656"/>
              <a:gd name="connsiteY0" fmla="*/ 0 h 83349"/>
              <a:gd name="connsiteX1" fmla="*/ 216823 w 407656"/>
              <a:gd name="connsiteY1" fmla="*/ 20312 h 83349"/>
              <a:gd name="connsiteX0" fmla="*/ 0 w 613845"/>
              <a:gd name="connsiteY0" fmla="*/ 487338 h 501516"/>
              <a:gd name="connsiteX1" fmla="*/ 613845 w 613845"/>
              <a:gd name="connsiteY1" fmla="*/ 0 h 501516"/>
              <a:gd name="connsiteX0" fmla="*/ 0 w 613845"/>
              <a:gd name="connsiteY0" fmla="*/ 487338 h 487338"/>
              <a:gd name="connsiteX1" fmla="*/ 613845 w 613845"/>
              <a:gd name="connsiteY1" fmla="*/ 0 h 487338"/>
              <a:gd name="connsiteX0" fmla="*/ 0 w 289036"/>
              <a:gd name="connsiteY0" fmla="*/ 338969 h 338969"/>
              <a:gd name="connsiteX1" fmla="*/ 289036 w 289036"/>
              <a:gd name="connsiteY1" fmla="*/ 160635 h 338969"/>
              <a:gd name="connsiteX0" fmla="*/ 0 w 289036"/>
              <a:gd name="connsiteY0" fmla="*/ 178334 h 178334"/>
              <a:gd name="connsiteX1" fmla="*/ 289036 w 289036"/>
              <a:gd name="connsiteY1" fmla="*/ 0 h 178334"/>
              <a:gd name="connsiteX0" fmla="*/ 9967 w 216823"/>
              <a:gd name="connsiteY0" fmla="*/ 58342 h 107006"/>
              <a:gd name="connsiteX1" fmla="*/ 216823 w 216823"/>
              <a:gd name="connsiteY1" fmla="*/ 43969 h 107006"/>
              <a:gd name="connsiteX0" fmla="*/ 9967 w 216823"/>
              <a:gd name="connsiteY0" fmla="*/ 29964 h 78628"/>
              <a:gd name="connsiteX1" fmla="*/ 216823 w 216823"/>
              <a:gd name="connsiteY1" fmla="*/ 15591 h 78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16823" h="78628">
                <a:moveTo>
                  <a:pt x="9967" y="29964"/>
                </a:moveTo>
                <a:cubicBezTo>
                  <a:pt x="129806" y="0"/>
                  <a:pt x="0" y="78628"/>
                  <a:pt x="216823" y="15591"/>
                </a:cubicBezTo>
              </a:path>
            </a:pathLst>
          </a:custGeom>
          <a:ln w="25400">
            <a:solidFill>
              <a:schemeClr val="tx2">
                <a:lumMod val="75000"/>
              </a:schemeClr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1066429" y="4688213"/>
            <a:ext cx="21066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2-person mixture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707701" y="4643186"/>
            <a:ext cx="21066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1-person mixture</a:t>
            </a:r>
          </a:p>
        </p:txBody>
      </p:sp>
      <p:grpSp>
        <p:nvGrpSpPr>
          <p:cNvPr id="41" name="Group 40"/>
          <p:cNvGrpSpPr/>
          <p:nvPr/>
        </p:nvGrpSpPr>
        <p:grpSpPr>
          <a:xfrm>
            <a:off x="1020726" y="1233386"/>
            <a:ext cx="7889358" cy="1127051"/>
            <a:chOff x="1020726" y="1786270"/>
            <a:chExt cx="2759112" cy="361507"/>
          </a:xfrm>
        </p:grpSpPr>
        <p:cxnSp>
          <p:nvCxnSpPr>
            <p:cNvPr id="34" name="Straight Connector 33"/>
            <p:cNvCxnSpPr/>
            <p:nvPr/>
          </p:nvCxnSpPr>
          <p:spPr>
            <a:xfrm>
              <a:off x="1020726" y="1786270"/>
              <a:ext cx="2488018" cy="361507"/>
            </a:xfrm>
            <a:prstGeom prst="line">
              <a:avLst/>
            </a:prstGeom>
            <a:ln w="127000">
              <a:solidFill>
                <a:schemeClr val="tx1">
                  <a:alpha val="4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flipV="1">
              <a:off x="1063256" y="1818167"/>
              <a:ext cx="2716582" cy="223284"/>
            </a:xfrm>
            <a:prstGeom prst="line">
              <a:avLst/>
            </a:prstGeom>
            <a:ln w="127000">
              <a:solidFill>
                <a:schemeClr val="tx1">
                  <a:alpha val="4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5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" grpId="0" uiExpand="1" build="p" bldLvl="2"/>
      <p:bldP spid="10" grpId="0"/>
      <p:bldP spid="20" grpId="0"/>
      <p:bldP spid="23" grpId="0" animBg="1"/>
      <p:bldP spid="27" grpId="0" animBg="1"/>
      <p:bldP spid="28" grpId="0"/>
      <p:bldP spid="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079"/>
            <a:ext cx="8229600" cy="1143000"/>
          </a:xfrm>
        </p:spPr>
        <p:txBody>
          <a:bodyPr/>
          <a:lstStyle/>
          <a:p>
            <a:r>
              <a:rPr lang="en-US" dirty="0"/>
              <a:t>What is a contributor?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23742"/>
            <a:ext cx="8229600" cy="4525963"/>
          </a:xfrm>
        </p:spPr>
        <p:txBody>
          <a:bodyPr/>
          <a:lstStyle/>
          <a:p>
            <a:r>
              <a:rPr lang="en-US" sz="2800" dirty="0"/>
              <a:t>                    ideas consistent with mixture=goo:</a:t>
            </a:r>
          </a:p>
          <a:p>
            <a:pPr lvl="1"/>
            <a:r>
              <a:rPr lang="en-US" sz="2400" dirty="0"/>
              <a:t>Someone responsible for significant fluorescence?</a:t>
            </a:r>
          </a:p>
          <a:p>
            <a:pPr lvl="2"/>
            <a:r>
              <a:rPr lang="en-US" dirty="0"/>
              <a:t>Vague. Hence not suitable for computation.</a:t>
            </a:r>
          </a:p>
          <a:p>
            <a:pPr lvl="1"/>
            <a:r>
              <a:rPr lang="en-US" sz="2400" dirty="0"/>
              <a:t>Someone responsible for at least 1 cell? 1 photon of fluorescence?</a:t>
            </a:r>
          </a:p>
          <a:p>
            <a:pPr lvl="2"/>
            <a:r>
              <a:rPr lang="en-US" dirty="0"/>
              <a:t>Bright line definitions – good. But impractical.</a:t>
            </a:r>
          </a:p>
          <a:p>
            <a:r>
              <a:rPr lang="en-US" sz="2800" dirty="0"/>
              <a:t>Consistent with mixture=data:</a:t>
            </a:r>
          </a:p>
          <a:p>
            <a:pPr lvl="1"/>
            <a:r>
              <a:rPr lang="en-US" sz="2400" dirty="0"/>
              <a:t>“Contributor” is a DNA profile (known or unknown) whose participation helps to explain the mixture.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1/22/2022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63125" y="1324598"/>
            <a:ext cx="16898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+mn-lt"/>
              </a:rPr>
              <a:t>(hopeless)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3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“decide # of contributors”?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7418" cy="4525963"/>
          </a:xfrm>
        </p:spPr>
        <p:txBody>
          <a:bodyPr/>
          <a:lstStyle/>
          <a:p>
            <a:r>
              <a:rPr lang="en-US" sz="2800" dirty="0"/>
              <a:t>Programs make a different computation according to the number</a:t>
            </a:r>
          </a:p>
          <a:p>
            <a:r>
              <a:rPr lang="en-US" sz="2800" dirty="0"/>
              <a:t>Many programs require the number as input:</a:t>
            </a:r>
          </a:p>
          <a:p>
            <a:pPr lvl="1"/>
            <a:r>
              <a:rPr lang="en-US" sz="2400" dirty="0"/>
              <a:t>MCMC: </a:t>
            </a:r>
            <a:r>
              <a:rPr lang="en-US" sz="2400" dirty="0" err="1"/>
              <a:t>STRmix</a:t>
            </a:r>
            <a:r>
              <a:rPr lang="en-US" sz="2400" dirty="0"/>
              <a:t>™, </a:t>
            </a:r>
            <a:r>
              <a:rPr lang="en-US" sz="2400" dirty="0" err="1"/>
              <a:t>TrueAllele</a:t>
            </a:r>
            <a:r>
              <a:rPr lang="en-US" sz="2400" dirty="0"/>
              <a:t> ®, </a:t>
            </a:r>
            <a:r>
              <a:rPr lang="en-US" sz="2400" dirty="0" err="1"/>
              <a:t>EuroForMix</a:t>
            </a:r>
            <a:endParaRPr lang="en-US" sz="2400" dirty="0"/>
          </a:p>
          <a:p>
            <a:pPr lvl="1"/>
            <a:r>
              <a:rPr lang="en-US" sz="2400" dirty="0" err="1"/>
              <a:t>LRmix</a:t>
            </a:r>
            <a:r>
              <a:rPr lang="en-US" sz="2400" dirty="0"/>
              <a:t>, Lab Retriever</a:t>
            </a:r>
          </a:p>
          <a:p>
            <a:r>
              <a:rPr lang="en-US" sz="2800" dirty="0"/>
              <a:t>(Not Mixture Solution™ though)</a:t>
            </a:r>
          </a:p>
          <a:p>
            <a:r>
              <a:rPr lang="en-US" sz="2800" dirty="0"/>
              <a:t>The number matters to the result, sometimes a lot.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1/22/2022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“decide # of contributors”?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158766" cy="4525963"/>
          </a:xfrm>
        </p:spPr>
        <p:txBody>
          <a:bodyPr/>
          <a:lstStyle/>
          <a:p>
            <a:r>
              <a:rPr lang="en-US" dirty="0"/>
              <a:t>Historically</a:t>
            </a:r>
          </a:p>
          <a:p>
            <a:pPr lvl="1"/>
            <a:r>
              <a:rPr lang="en-US" dirty="0"/>
              <a:t>Count alleles</a:t>
            </a:r>
          </a:p>
          <a:p>
            <a:pPr lvl="1"/>
            <a:r>
              <a:rPr lang="en-US" dirty="0"/>
              <a:t>Eyeball</a:t>
            </a:r>
          </a:p>
          <a:p>
            <a:pPr lvl="1"/>
            <a:r>
              <a:rPr lang="en-US" dirty="0"/>
              <a:t>Neural network/</a:t>
            </a:r>
            <a:r>
              <a:rPr lang="en-US" dirty="0" err="1"/>
              <a:t>blackbox</a:t>
            </a:r>
            <a:r>
              <a:rPr lang="en-US" dirty="0"/>
              <a:t> (Marciano/Adelman)</a:t>
            </a:r>
          </a:p>
          <a:p>
            <a:r>
              <a:rPr lang="en-US" dirty="0"/>
              <a:t>None claim to be accurate</a:t>
            </a:r>
          </a:p>
          <a:p>
            <a:r>
              <a:rPr lang="en-US" dirty="0"/>
              <a:t>Mixture Solution approach</a:t>
            </a:r>
          </a:p>
          <a:p>
            <a:pPr lvl="1"/>
            <a:r>
              <a:rPr lang="en-US" dirty="0"/>
              <a:t>calculate </a:t>
            </a:r>
          </a:p>
          <a:p>
            <a:pPr lvl="2"/>
            <a:endParaRPr lang="en-US" dirty="0"/>
          </a:p>
          <a:p>
            <a:pPr lvl="1"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1/22/2022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ounded Rectangle 33"/>
          <p:cNvSpPr/>
          <p:nvPr/>
        </p:nvSpPr>
        <p:spPr>
          <a:xfrm>
            <a:off x="243068" y="1980192"/>
            <a:ext cx="8299048" cy="300942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232"/>
            <a:ext cx="8229600" cy="1143000"/>
          </a:xfrm>
        </p:spPr>
        <p:txBody>
          <a:bodyPr/>
          <a:lstStyle/>
          <a:p>
            <a:r>
              <a:rPr lang="en-US" sz="2800" dirty="0"/>
              <a:t>“Direct” </a:t>
            </a:r>
            <a:r>
              <a:rPr lang="en-US" sz="2800" b="1" i="1" dirty="0"/>
              <a:t>L</a:t>
            </a:r>
            <a:r>
              <a:rPr lang="en-US" sz="2800" i="1" dirty="0"/>
              <a:t>ikelihood</a:t>
            </a:r>
            <a:r>
              <a:rPr lang="en-US" sz="2800" dirty="0"/>
              <a:t> calculation explained by example. </a:t>
            </a:r>
            <a:br>
              <a:rPr lang="en-US" sz="2800" dirty="0"/>
            </a:br>
            <a:r>
              <a:rPr lang="en-US" sz="2800" b="1" i="1" dirty="0"/>
              <a:t>L</a:t>
            </a:r>
            <a:r>
              <a:rPr lang="en-US" sz="2800" b="1" baseline="-25000" dirty="0"/>
              <a:t>M</a:t>
            </a:r>
            <a:r>
              <a:rPr lang="en-US" sz="2800" dirty="0"/>
              <a:t>(KS)</a:t>
            </a:r>
            <a:r>
              <a:rPr lang="en-US" sz="2800" b="1" i="1" dirty="0"/>
              <a:t>  </a:t>
            </a:r>
            <a:r>
              <a:rPr lang="en-US" sz="2800" dirty="0"/>
              <a:t>=</a:t>
            </a:r>
            <a:r>
              <a:rPr lang="en-US" sz="2800" b="1" i="1" dirty="0"/>
              <a:t> </a:t>
            </a:r>
            <a:r>
              <a:rPr lang="en-US" sz="2800" dirty="0"/>
              <a:t>Pr(M | 2 person hypothesis KS)</a:t>
            </a:r>
            <a:endParaRPr lang="en-US" sz="2800" i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1/22/2022</a:t>
            </a:fld>
            <a:endParaRPr lang="en-US"/>
          </a:p>
        </p:txBody>
      </p:sp>
      <p:grpSp>
        <p:nvGrpSpPr>
          <p:cNvPr id="42" name="Group 41"/>
          <p:cNvGrpSpPr/>
          <p:nvPr/>
        </p:nvGrpSpPr>
        <p:grpSpPr>
          <a:xfrm>
            <a:off x="124692" y="5199609"/>
            <a:ext cx="3655146" cy="1546050"/>
            <a:chOff x="124692" y="5199609"/>
            <a:chExt cx="3655146" cy="1546050"/>
          </a:xfrm>
        </p:grpSpPr>
        <p:pic>
          <p:nvPicPr>
            <p:cNvPr id="5" name="Picture 4" descr="Visual 319 80-20.jpg"/>
            <p:cNvPicPr>
              <a:picLocks noChangeAspect="1"/>
            </p:cNvPicPr>
            <p:nvPr/>
          </p:nvPicPr>
          <p:blipFill>
            <a:blip r:embed="rId2" cstate="print"/>
            <a:srcRect l="56676" t="9963" r="24274" b="77838"/>
            <a:stretch>
              <a:fillRect/>
            </a:stretch>
          </p:blipFill>
          <p:spPr>
            <a:xfrm>
              <a:off x="1914223" y="5199609"/>
              <a:ext cx="1865615" cy="1546050"/>
            </a:xfrm>
            <a:prstGeom prst="rect">
              <a:avLst/>
            </a:prstGeom>
          </p:spPr>
        </p:pic>
        <p:pic>
          <p:nvPicPr>
            <p:cNvPr id="6" name="Picture 5" descr="Visual 319 80-20.jpg"/>
            <p:cNvPicPr>
              <a:picLocks noChangeAspect="1"/>
            </p:cNvPicPr>
            <p:nvPr/>
          </p:nvPicPr>
          <p:blipFill>
            <a:blip r:embed="rId2" cstate="print"/>
            <a:srcRect l="17658" t="12835" r="75572" b="81971"/>
            <a:stretch>
              <a:fillRect/>
            </a:stretch>
          </p:blipFill>
          <p:spPr>
            <a:xfrm>
              <a:off x="359730" y="5392649"/>
              <a:ext cx="1243374" cy="1234440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639558" y="6046639"/>
              <a:ext cx="93968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rgbClr val="C00000"/>
                  </a:solidFill>
                </a:rPr>
                <a:t>80% K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24692" y="5392649"/>
              <a:ext cx="93968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rgbClr val="C00000"/>
                  </a:solidFill>
                </a:rPr>
                <a:t>20% S</a:t>
              </a:r>
            </a:p>
          </p:txBody>
        </p:sp>
      </p:grpSp>
      <p:sp>
        <p:nvSpPr>
          <p:cNvPr id="9" name="Oval 8"/>
          <p:cNvSpPr/>
          <p:nvPr/>
        </p:nvSpPr>
        <p:spPr>
          <a:xfrm>
            <a:off x="1363463" y="6518963"/>
            <a:ext cx="444843" cy="43248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8"/>
          <p:cNvGrpSpPr/>
          <p:nvPr/>
        </p:nvGrpSpPr>
        <p:grpSpPr>
          <a:xfrm>
            <a:off x="2360905" y="4516757"/>
            <a:ext cx="3369919" cy="578274"/>
            <a:chOff x="2360905" y="4516757"/>
            <a:chExt cx="3369919" cy="578274"/>
          </a:xfrm>
        </p:grpSpPr>
        <p:sp>
          <p:nvSpPr>
            <p:cNvPr id="15" name="TextBox 14"/>
            <p:cNvSpPr txBox="1"/>
            <p:nvPr/>
          </p:nvSpPr>
          <p:spPr>
            <a:xfrm>
              <a:off x="2676913" y="4608422"/>
              <a:ext cx="304891" cy="307777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>
                  <a:solidFill>
                    <a:srgbClr val="C00000"/>
                  </a:solidFill>
                </a:rPr>
                <a:t>K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020878" y="4608422"/>
              <a:ext cx="304891" cy="307777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>
                  <a:solidFill>
                    <a:srgbClr val="C00000"/>
                  </a:solidFill>
                </a:rPr>
                <a:t>S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360905" y="4787254"/>
              <a:ext cx="304891" cy="307777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>
                  <a:solidFill>
                    <a:srgbClr val="C00000"/>
                  </a:solidFill>
                </a:rPr>
                <a:t>K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362004" y="4516757"/>
              <a:ext cx="304891" cy="307777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>
                  <a:solidFill>
                    <a:srgbClr val="C00000"/>
                  </a:solidFill>
                </a:rPr>
                <a:t>S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597943" y="4636953"/>
              <a:ext cx="466795" cy="369332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C00000"/>
                  </a:solidFill>
                </a:rPr>
                <a:t> K 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264029" y="4636953"/>
              <a:ext cx="466795" cy="36933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C00000"/>
                  </a:solidFill>
                </a:rPr>
                <a:t> S </a:t>
              </a:r>
            </a:p>
          </p:txBody>
        </p:sp>
      </p:grpSp>
      <p:pic>
        <p:nvPicPr>
          <p:cNvPr id="27" name="Picture 26" descr="Visual 319 80-20.jpg"/>
          <p:cNvPicPr>
            <a:picLocks noChangeAspect="1"/>
          </p:cNvPicPr>
          <p:nvPr/>
        </p:nvPicPr>
        <p:blipFill>
          <a:blip r:embed="rId2" cstate="print"/>
          <a:srcRect l="33792" t="9963" r="44006" b="77838"/>
          <a:stretch>
            <a:fillRect/>
          </a:stretch>
        </p:blipFill>
        <p:spPr>
          <a:xfrm>
            <a:off x="4122738" y="5144192"/>
            <a:ext cx="2174255" cy="1546050"/>
          </a:xfrm>
          <a:prstGeom prst="rect">
            <a:avLst/>
          </a:prstGeom>
        </p:spPr>
      </p:pic>
      <p:grpSp>
        <p:nvGrpSpPr>
          <p:cNvPr id="40" name="Group 39"/>
          <p:cNvGrpSpPr/>
          <p:nvPr/>
        </p:nvGrpSpPr>
        <p:grpSpPr>
          <a:xfrm>
            <a:off x="332443" y="2952459"/>
            <a:ext cx="5869746" cy="1543516"/>
            <a:chOff x="332443" y="2952459"/>
            <a:chExt cx="5869746" cy="1543516"/>
          </a:xfrm>
        </p:grpSpPr>
        <p:pic>
          <p:nvPicPr>
            <p:cNvPr id="11" name="Picture 10" descr="Visual 319 30-70.jpg"/>
            <p:cNvPicPr>
              <a:picLocks noChangeAspect="1"/>
            </p:cNvPicPr>
            <p:nvPr/>
          </p:nvPicPr>
          <p:blipFill>
            <a:blip r:embed="rId3" cstate="print"/>
            <a:srcRect l="33826" t="9946" r="44822" b="77875"/>
            <a:stretch>
              <a:fillRect/>
            </a:stretch>
          </p:blipFill>
          <p:spPr>
            <a:xfrm>
              <a:off x="4111163" y="2952459"/>
              <a:ext cx="2091026" cy="1543516"/>
            </a:xfrm>
            <a:prstGeom prst="rect">
              <a:avLst/>
            </a:prstGeom>
          </p:spPr>
        </p:pic>
        <p:grpSp>
          <p:nvGrpSpPr>
            <p:cNvPr id="25" name="Group 24"/>
            <p:cNvGrpSpPr/>
            <p:nvPr/>
          </p:nvGrpSpPr>
          <p:grpSpPr>
            <a:xfrm>
              <a:off x="332443" y="3145771"/>
              <a:ext cx="1524885" cy="1248033"/>
              <a:chOff x="344018" y="2624896"/>
              <a:chExt cx="1524885" cy="1248033"/>
            </a:xfrm>
          </p:grpSpPr>
          <p:pic>
            <p:nvPicPr>
              <p:cNvPr id="10" name="Picture 9" descr="Visual 319 30-70.jpg"/>
              <p:cNvPicPr>
                <a:picLocks noChangeAspect="1"/>
              </p:cNvPicPr>
              <p:nvPr/>
            </p:nvPicPr>
            <p:blipFill>
              <a:blip r:embed="rId3" cstate="print"/>
              <a:srcRect l="17653" t="12698" r="75450" b="81919"/>
              <a:stretch>
                <a:fillRect/>
              </a:stretch>
            </p:blipFill>
            <p:spPr>
              <a:xfrm>
                <a:off x="344018" y="2624896"/>
                <a:ext cx="1235676" cy="1248033"/>
              </a:xfrm>
              <a:prstGeom prst="rect">
                <a:avLst/>
              </a:prstGeom>
            </p:spPr>
          </p:pic>
          <p:sp>
            <p:nvSpPr>
              <p:cNvPr id="12" name="TextBox 11"/>
              <p:cNvSpPr txBox="1"/>
              <p:nvPr/>
            </p:nvSpPr>
            <p:spPr>
              <a:xfrm>
                <a:off x="426715" y="3344762"/>
                <a:ext cx="93968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>
                    <a:solidFill>
                      <a:srgbClr val="C00000"/>
                    </a:solidFill>
                  </a:rPr>
                  <a:t>70% S</a:t>
                </a: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929222" y="2838009"/>
                <a:ext cx="93968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>
                    <a:solidFill>
                      <a:srgbClr val="C00000"/>
                    </a:solidFill>
                  </a:rPr>
                  <a:t>30% K</a:t>
                </a:r>
              </a:p>
            </p:txBody>
          </p:sp>
        </p:grpSp>
        <p:pic>
          <p:nvPicPr>
            <p:cNvPr id="26" name="Picture 25" descr="Visual 319 30-70.jpg"/>
            <p:cNvPicPr>
              <a:picLocks noChangeAspect="1"/>
            </p:cNvPicPr>
            <p:nvPr/>
          </p:nvPicPr>
          <p:blipFill>
            <a:blip r:embed="rId3" cstate="print"/>
            <a:srcRect l="56671" t="9946" r="24448" b="77875"/>
            <a:stretch>
              <a:fillRect/>
            </a:stretch>
          </p:blipFill>
          <p:spPr>
            <a:xfrm>
              <a:off x="1890250" y="2952459"/>
              <a:ext cx="1849101" cy="1543516"/>
            </a:xfrm>
            <a:prstGeom prst="rect">
              <a:avLst/>
            </a:prstGeom>
          </p:spPr>
        </p:pic>
      </p:grpSp>
      <p:sp>
        <p:nvSpPr>
          <p:cNvPr id="29" name="TextBox 28"/>
          <p:cNvSpPr txBox="1"/>
          <p:nvPr/>
        </p:nvSpPr>
        <p:spPr>
          <a:xfrm>
            <a:off x="6375807" y="3133172"/>
            <a:ext cx="274504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Likelihood is penalized according to the expected </a:t>
            </a:r>
            <a:r>
              <a:rPr lang="en-US" sz="2400" dirty="0" err="1"/>
              <a:t>vs</a:t>
            </a:r>
            <a:r>
              <a:rPr lang="en-US" sz="2400" dirty="0"/>
              <a:t> observed </a:t>
            </a:r>
            <a:r>
              <a:rPr lang="en-US" sz="2400" b="1" dirty="0">
                <a:solidFill>
                  <a:srgbClr val="1F497D"/>
                </a:solidFill>
              </a:rPr>
              <a:t>misfit</a:t>
            </a:r>
            <a:r>
              <a:rPr lang="en-US" sz="2400" dirty="0"/>
              <a:t>.</a:t>
            </a:r>
          </a:p>
        </p:txBody>
      </p:sp>
      <p:grpSp>
        <p:nvGrpSpPr>
          <p:cNvPr id="37" name="Group 36"/>
          <p:cNvGrpSpPr/>
          <p:nvPr/>
        </p:nvGrpSpPr>
        <p:grpSpPr>
          <a:xfrm>
            <a:off x="5716429" y="3057632"/>
            <a:ext cx="2297427" cy="2894489"/>
            <a:chOff x="5716429" y="3057632"/>
            <a:chExt cx="2297427" cy="2894489"/>
          </a:xfrm>
        </p:grpSpPr>
        <p:sp>
          <p:nvSpPr>
            <p:cNvPr id="28" name="TextBox 27"/>
            <p:cNvSpPr txBox="1"/>
            <p:nvPr/>
          </p:nvSpPr>
          <p:spPr>
            <a:xfrm>
              <a:off x="5716429" y="3057632"/>
              <a:ext cx="40588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solidFill>
                    <a:srgbClr val="1F497D"/>
                  </a:solidFill>
                  <a:latin typeface="Times New Roman" pitchFamily="18" charset="0"/>
                  <a:cs typeface="Times New Roman" pitchFamily="18" charset="0"/>
                </a:rPr>
                <a:t>}</a:t>
              </a:r>
            </a:p>
          </p:txBody>
        </p:sp>
        <p:sp>
          <p:nvSpPr>
            <p:cNvPr id="31" name="Freeform 30"/>
            <p:cNvSpPr/>
            <p:nvPr/>
          </p:nvSpPr>
          <p:spPr>
            <a:xfrm>
              <a:off x="5951131" y="3427847"/>
              <a:ext cx="2062725" cy="2524274"/>
            </a:xfrm>
            <a:custGeom>
              <a:avLst/>
              <a:gdLst>
                <a:gd name="connsiteX0" fmla="*/ 0 w 633774"/>
                <a:gd name="connsiteY0" fmla="*/ 305851 h 305851"/>
                <a:gd name="connsiteX1" fmla="*/ 633774 w 633774"/>
                <a:gd name="connsiteY1" fmla="*/ 0 h 305851"/>
                <a:gd name="connsiteX0" fmla="*/ 0 w 862374"/>
                <a:gd name="connsiteY0" fmla="*/ 0 h 192913"/>
                <a:gd name="connsiteX1" fmla="*/ 862374 w 862374"/>
                <a:gd name="connsiteY1" fmla="*/ 192913 h 192913"/>
                <a:gd name="connsiteX0" fmla="*/ 0 w 917816"/>
                <a:gd name="connsiteY0" fmla="*/ 172727 h 365640"/>
                <a:gd name="connsiteX1" fmla="*/ 862374 w 917816"/>
                <a:gd name="connsiteY1" fmla="*/ 365640 h 365640"/>
                <a:gd name="connsiteX0" fmla="*/ 0 w 1994262"/>
                <a:gd name="connsiteY0" fmla="*/ 0 h 1651323"/>
                <a:gd name="connsiteX1" fmla="*/ 1938820 w 1994262"/>
                <a:gd name="connsiteY1" fmla="*/ 1651323 h 1651323"/>
                <a:gd name="connsiteX0" fmla="*/ 123905 w 2062725"/>
                <a:gd name="connsiteY0" fmla="*/ 0 h 2524274"/>
                <a:gd name="connsiteX1" fmla="*/ 2062725 w 2062725"/>
                <a:gd name="connsiteY1" fmla="*/ 1651323 h 2524274"/>
                <a:gd name="connsiteX0" fmla="*/ 123905 w 2062725"/>
                <a:gd name="connsiteY0" fmla="*/ 0 h 2524274"/>
                <a:gd name="connsiteX1" fmla="*/ 2062725 w 2062725"/>
                <a:gd name="connsiteY1" fmla="*/ 1651323 h 2524274"/>
                <a:gd name="connsiteX0" fmla="*/ 123905 w 2062725"/>
                <a:gd name="connsiteY0" fmla="*/ 201914 h 2726188"/>
                <a:gd name="connsiteX1" fmla="*/ 2062725 w 2062725"/>
                <a:gd name="connsiteY1" fmla="*/ 1853237 h 2726188"/>
                <a:gd name="connsiteX0" fmla="*/ 123905 w 2062725"/>
                <a:gd name="connsiteY0" fmla="*/ 0 h 2524274"/>
                <a:gd name="connsiteX1" fmla="*/ 2062725 w 2062725"/>
                <a:gd name="connsiteY1" fmla="*/ 1651323 h 2524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62725" h="2524274">
                  <a:moveTo>
                    <a:pt x="123905" y="0"/>
                  </a:moveTo>
                  <a:cubicBezTo>
                    <a:pt x="469236" y="41155"/>
                    <a:pt x="0" y="2524274"/>
                    <a:pt x="2062725" y="1651323"/>
                  </a:cubicBezTo>
                </a:path>
              </a:pathLst>
            </a:custGeom>
            <a:ln w="38100">
              <a:headEnd type="stealth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5620163" y="5060158"/>
            <a:ext cx="2655735" cy="1133045"/>
            <a:chOff x="5620163" y="5060158"/>
            <a:chExt cx="2655735" cy="1133045"/>
          </a:xfrm>
        </p:grpSpPr>
        <p:sp>
          <p:nvSpPr>
            <p:cNvPr id="30" name="TextBox 29"/>
            <p:cNvSpPr txBox="1"/>
            <p:nvPr/>
          </p:nvSpPr>
          <p:spPr>
            <a:xfrm>
              <a:off x="5620163" y="5793093"/>
              <a:ext cx="30809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chemeClr val="accent1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}</a:t>
              </a:r>
            </a:p>
          </p:txBody>
        </p:sp>
        <p:sp>
          <p:nvSpPr>
            <p:cNvPr id="32" name="Freeform 31"/>
            <p:cNvSpPr/>
            <p:nvPr/>
          </p:nvSpPr>
          <p:spPr>
            <a:xfrm>
              <a:off x="5823009" y="5060158"/>
              <a:ext cx="2452889" cy="958958"/>
            </a:xfrm>
            <a:custGeom>
              <a:avLst/>
              <a:gdLst>
                <a:gd name="connsiteX0" fmla="*/ 0 w 633774"/>
                <a:gd name="connsiteY0" fmla="*/ 305851 h 305851"/>
                <a:gd name="connsiteX1" fmla="*/ 633774 w 633774"/>
                <a:gd name="connsiteY1" fmla="*/ 0 h 305851"/>
                <a:gd name="connsiteX0" fmla="*/ 0 w 633774"/>
                <a:gd name="connsiteY0" fmla="*/ 305851 h 330550"/>
                <a:gd name="connsiteX1" fmla="*/ 633774 w 633774"/>
                <a:gd name="connsiteY1" fmla="*/ 0 h 330550"/>
                <a:gd name="connsiteX0" fmla="*/ 0 w 644165"/>
                <a:gd name="connsiteY0" fmla="*/ 368196 h 368196"/>
                <a:gd name="connsiteX1" fmla="*/ 644165 w 644165"/>
                <a:gd name="connsiteY1" fmla="*/ 0 h 368196"/>
                <a:gd name="connsiteX0" fmla="*/ 122947 w 767112"/>
                <a:gd name="connsiteY0" fmla="*/ 368196 h 368196"/>
                <a:gd name="connsiteX1" fmla="*/ 0 w 767112"/>
                <a:gd name="connsiteY1" fmla="*/ 227119 h 368196"/>
                <a:gd name="connsiteX2" fmla="*/ 767112 w 767112"/>
                <a:gd name="connsiteY2" fmla="*/ 0 h 368196"/>
                <a:gd name="connsiteX0" fmla="*/ 0 w 644165"/>
                <a:gd name="connsiteY0" fmla="*/ 368196 h 368196"/>
                <a:gd name="connsiteX1" fmla="*/ 644165 w 644165"/>
                <a:gd name="connsiteY1" fmla="*/ 0 h 368196"/>
                <a:gd name="connsiteX0" fmla="*/ 0 w 644165"/>
                <a:gd name="connsiteY0" fmla="*/ 368196 h 368196"/>
                <a:gd name="connsiteX1" fmla="*/ 644165 w 644165"/>
                <a:gd name="connsiteY1" fmla="*/ 0 h 368196"/>
                <a:gd name="connsiteX0" fmla="*/ 0 w 794184"/>
                <a:gd name="connsiteY0" fmla="*/ 218178 h 287038"/>
                <a:gd name="connsiteX1" fmla="*/ 794184 w 794184"/>
                <a:gd name="connsiteY1" fmla="*/ 0 h 287038"/>
                <a:gd name="connsiteX0" fmla="*/ 0 w 794184"/>
                <a:gd name="connsiteY0" fmla="*/ 218178 h 287038"/>
                <a:gd name="connsiteX1" fmla="*/ 794184 w 794184"/>
                <a:gd name="connsiteY1" fmla="*/ 0 h 287038"/>
                <a:gd name="connsiteX0" fmla="*/ 0 w 794184"/>
                <a:gd name="connsiteY0" fmla="*/ 218178 h 287038"/>
                <a:gd name="connsiteX1" fmla="*/ 794184 w 794184"/>
                <a:gd name="connsiteY1" fmla="*/ 0 h 287038"/>
                <a:gd name="connsiteX0" fmla="*/ 0 w 725696"/>
                <a:gd name="connsiteY0" fmla="*/ 958958 h 958958"/>
                <a:gd name="connsiteX1" fmla="*/ 725696 w 725696"/>
                <a:gd name="connsiteY1" fmla="*/ 0 h 958958"/>
                <a:gd name="connsiteX0" fmla="*/ 0 w 725696"/>
                <a:gd name="connsiteY0" fmla="*/ 958958 h 958958"/>
                <a:gd name="connsiteX1" fmla="*/ 725696 w 725696"/>
                <a:gd name="connsiteY1" fmla="*/ 0 h 958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25696" h="958958">
                  <a:moveTo>
                    <a:pt x="0" y="958958"/>
                  </a:moveTo>
                  <a:cubicBezTo>
                    <a:pt x="439750" y="950526"/>
                    <a:pt x="663679" y="680577"/>
                    <a:pt x="725696" y="0"/>
                  </a:cubicBezTo>
                </a:path>
              </a:pathLst>
            </a:custGeom>
            <a:ln w="38100">
              <a:headEnd type="stealth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193991" y="1146814"/>
            <a:ext cx="8487022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Pr(M|30%K, 70%S) = 0.000…</a:t>
            </a:r>
          </a:p>
          <a:p>
            <a:r>
              <a:rPr lang="en-US" sz="2400" dirty="0"/>
              <a:t>Pr(M|80%K, 20%S) = 0.087.</a:t>
            </a:r>
          </a:p>
          <a:p>
            <a:r>
              <a:rPr lang="en-US" sz="2400" dirty="0"/>
              <a:t>Pr(M|KS) obtained by calculating all proportions &amp; averaging.</a:t>
            </a:r>
          </a:p>
          <a:p>
            <a:r>
              <a:rPr lang="en-US" sz="2000" dirty="0"/>
              <a:t>(Omitted: 2 slides extending calculation to unknowns, drop in/out, etc.)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29" grpId="0"/>
      <p:bldP spid="33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72718</TotalTime>
  <Words>1572</Words>
  <Application>Microsoft Office PowerPoint</Application>
  <PresentationFormat>On-screen Show (4:3)</PresentationFormat>
  <Paragraphs>259</Paragraphs>
  <Slides>20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Broadway</vt:lpstr>
      <vt:lpstr>Calibri</vt:lpstr>
      <vt:lpstr>Script MT Bold</vt:lpstr>
      <vt:lpstr>Times New Roman</vt:lpstr>
      <vt:lpstr>Office Theme</vt:lpstr>
      <vt:lpstr>How to decide how many contributors in a mixture</vt:lpstr>
      <vt:lpstr>Two main ideas</vt:lpstr>
      <vt:lpstr>What’s the trick?</vt:lpstr>
      <vt:lpstr>Defining “mixture”</vt:lpstr>
      <vt:lpstr>What is a mixture?</vt:lpstr>
      <vt:lpstr>What is a contributor?</vt:lpstr>
      <vt:lpstr>Why “decide # of contributors”?</vt:lpstr>
      <vt:lpstr>How “decide # of contributors”?</vt:lpstr>
      <vt:lpstr>“Direct” Likelihood calculation explained by example.  LM(KS)  = Pr(M | 2 person hypothesis KS)</vt:lpstr>
      <vt:lpstr>A simple mixture case 127</vt:lpstr>
      <vt:lpstr>Matrix of Likelihoods case 5001</vt:lpstr>
      <vt:lpstr>Context affects # of contributors</vt:lpstr>
      <vt:lpstr>Background on “# of contributors”</vt:lpstr>
      <vt:lpstr>Differing #’s?</vt:lpstr>
      <vt:lpstr>Implication of “mixture”=data</vt:lpstr>
      <vt:lpstr>Wrap up</vt:lpstr>
      <vt:lpstr>PowerPoint Presentation</vt:lpstr>
      <vt:lpstr>Using likelihoods</vt:lpstr>
      <vt:lpstr>Likelihood Ratios (LRs)</vt:lpstr>
      <vt:lpstr>How to calculate a likelihood Pr(M|references, n)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Mythical “Exclusion” Method for Analyzing DNA Mixtures</dc:title>
  <dc:creator>Charles</dc:creator>
  <cp:lastModifiedBy>Charles Brenner</cp:lastModifiedBy>
  <cp:revision>1590</cp:revision>
  <dcterms:created xsi:type="dcterms:W3CDTF">2011-02-18T03:58:41Z</dcterms:created>
  <dcterms:modified xsi:type="dcterms:W3CDTF">2022-01-22T19:42:16Z</dcterms:modified>
</cp:coreProperties>
</file>